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8"/>
  </p:sldMasterIdLst>
  <p:notesMasterIdLst>
    <p:notesMasterId r:id="rId20"/>
  </p:notesMasterIdLst>
  <p:sldIdLst>
    <p:sldId id="258" r:id="rId9"/>
    <p:sldId id="304" r:id="rId10"/>
    <p:sldId id="294" r:id="rId11"/>
    <p:sldId id="301" r:id="rId12"/>
    <p:sldId id="300" r:id="rId13"/>
    <p:sldId id="303" r:id="rId14"/>
    <p:sldId id="297" r:id="rId15"/>
    <p:sldId id="298" r:id="rId16"/>
    <p:sldId id="302" r:id="rId17"/>
    <p:sldId id="299" r:id="rId18"/>
    <p:sldId id="296"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1D1"/>
    <a:srgbClr val="1B365D"/>
    <a:srgbClr val="90C3CE"/>
    <a:srgbClr val="9BC6AF"/>
    <a:srgbClr val="9FB7CE"/>
    <a:srgbClr val="CCAE8B"/>
    <a:srgbClr val="C9C997"/>
    <a:srgbClr val="AEB696"/>
    <a:srgbClr val="B0B2C5"/>
    <a:srgbClr val="B83A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2" d="100"/>
          <a:sy n="152" d="100"/>
        </p:scale>
        <p:origin x="604"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rson, Jim" userId="b53773d6-f189-4928-b874-56d7b7c839e0" providerId="ADAL" clId="{28187DC7-D9B5-4817-BD8E-048B991BCB8B}"/>
    <pc:docChg chg="modSld">
      <pc:chgData name="Courson, Jim" userId="b53773d6-f189-4928-b874-56d7b7c839e0" providerId="ADAL" clId="{28187DC7-D9B5-4817-BD8E-048B991BCB8B}" dt="2025-01-23T12:43:00.656" v="83" actId="6549"/>
      <pc:docMkLst>
        <pc:docMk/>
      </pc:docMkLst>
      <pc:sldChg chg="modSp mod">
        <pc:chgData name="Courson, Jim" userId="b53773d6-f189-4928-b874-56d7b7c839e0" providerId="ADAL" clId="{28187DC7-D9B5-4817-BD8E-048B991BCB8B}" dt="2025-01-23T12:43:00.656" v="83" actId="6549"/>
        <pc:sldMkLst>
          <pc:docMk/>
          <pc:sldMk cId="2103301241" sldId="258"/>
        </pc:sldMkLst>
        <pc:spChg chg="mod">
          <ac:chgData name="Courson, Jim" userId="b53773d6-f189-4928-b874-56d7b7c839e0" providerId="ADAL" clId="{28187DC7-D9B5-4817-BD8E-048B991BCB8B}" dt="2025-01-23T12:43:00.656" v="83" actId="6549"/>
          <ac:spMkLst>
            <pc:docMk/>
            <pc:sldMk cId="2103301241" sldId="258"/>
            <ac:spMk id="5" creationId="{583CA73D-DB92-5570-18A3-252A27E9DEFD}"/>
          </ac:spMkLst>
        </pc:spChg>
      </pc:sldChg>
      <pc:sldChg chg="modSp mod modNotesTx">
        <pc:chgData name="Courson, Jim" userId="b53773d6-f189-4928-b874-56d7b7c839e0" providerId="ADAL" clId="{28187DC7-D9B5-4817-BD8E-048B991BCB8B}" dt="2025-01-23T12:38:31.450" v="27" actId="6549"/>
        <pc:sldMkLst>
          <pc:docMk/>
          <pc:sldMk cId="1160032707" sldId="294"/>
        </pc:sldMkLst>
        <pc:spChg chg="mod">
          <ac:chgData name="Courson, Jim" userId="b53773d6-f189-4928-b874-56d7b7c839e0" providerId="ADAL" clId="{28187DC7-D9B5-4817-BD8E-048B991BCB8B}" dt="2025-01-23T12:38:21.826" v="17" actId="6549"/>
          <ac:spMkLst>
            <pc:docMk/>
            <pc:sldMk cId="1160032707" sldId="294"/>
            <ac:spMk id="5" creationId="{00000000-0000-0000-0000-000000000000}"/>
          </ac:spMkLst>
        </pc:spChg>
      </pc:sldChg>
      <pc:sldChg chg="modSp mod">
        <pc:chgData name="Courson, Jim" userId="b53773d6-f189-4928-b874-56d7b7c839e0" providerId="ADAL" clId="{28187DC7-D9B5-4817-BD8E-048B991BCB8B}" dt="2025-01-23T12:40:20.336" v="47" actId="6549"/>
        <pc:sldMkLst>
          <pc:docMk/>
          <pc:sldMk cId="2190338010" sldId="297"/>
        </pc:sldMkLst>
        <pc:spChg chg="mod">
          <ac:chgData name="Courson, Jim" userId="b53773d6-f189-4928-b874-56d7b7c839e0" providerId="ADAL" clId="{28187DC7-D9B5-4817-BD8E-048B991BCB8B}" dt="2025-01-23T12:40:20.336" v="47" actId="6549"/>
          <ac:spMkLst>
            <pc:docMk/>
            <pc:sldMk cId="2190338010" sldId="297"/>
            <ac:spMk id="5" creationId="{A26089FE-B876-A092-9C97-F8A52B6C2258}"/>
          </ac:spMkLst>
        </pc:spChg>
      </pc:sldChg>
      <pc:sldChg chg="modSp mod">
        <pc:chgData name="Courson, Jim" userId="b53773d6-f189-4928-b874-56d7b7c839e0" providerId="ADAL" clId="{28187DC7-D9B5-4817-BD8E-048B991BCB8B}" dt="2025-01-23T12:40:30.791" v="53" actId="6549"/>
        <pc:sldMkLst>
          <pc:docMk/>
          <pc:sldMk cId="2813201793" sldId="298"/>
        </pc:sldMkLst>
        <pc:spChg chg="mod">
          <ac:chgData name="Courson, Jim" userId="b53773d6-f189-4928-b874-56d7b7c839e0" providerId="ADAL" clId="{28187DC7-D9B5-4817-BD8E-048B991BCB8B}" dt="2025-01-23T12:40:30.791" v="53" actId="6549"/>
          <ac:spMkLst>
            <pc:docMk/>
            <pc:sldMk cId="2813201793" sldId="298"/>
            <ac:spMk id="5" creationId="{A02CB7AF-7C9D-5553-9990-D0F1FA6F6571}"/>
          </ac:spMkLst>
        </pc:spChg>
      </pc:sldChg>
      <pc:sldChg chg="modSp mod">
        <pc:chgData name="Courson, Jim" userId="b53773d6-f189-4928-b874-56d7b7c839e0" providerId="ADAL" clId="{28187DC7-D9B5-4817-BD8E-048B991BCB8B}" dt="2025-01-23T12:40:50.759" v="67" actId="6549"/>
        <pc:sldMkLst>
          <pc:docMk/>
          <pc:sldMk cId="3219028486" sldId="299"/>
        </pc:sldMkLst>
        <pc:spChg chg="mod">
          <ac:chgData name="Courson, Jim" userId="b53773d6-f189-4928-b874-56d7b7c839e0" providerId="ADAL" clId="{28187DC7-D9B5-4817-BD8E-048B991BCB8B}" dt="2025-01-23T12:40:50.759" v="67" actId="6549"/>
          <ac:spMkLst>
            <pc:docMk/>
            <pc:sldMk cId="3219028486" sldId="299"/>
            <ac:spMk id="5" creationId="{E7885AD2-4BF9-56B9-D6CB-E5B33BE02061}"/>
          </ac:spMkLst>
        </pc:spChg>
      </pc:sldChg>
      <pc:sldChg chg="modSp mod">
        <pc:chgData name="Courson, Jim" userId="b53773d6-f189-4928-b874-56d7b7c839e0" providerId="ADAL" clId="{28187DC7-D9B5-4817-BD8E-048B991BCB8B}" dt="2025-01-23T12:39:57.170" v="39" actId="6549"/>
        <pc:sldMkLst>
          <pc:docMk/>
          <pc:sldMk cId="95815239" sldId="300"/>
        </pc:sldMkLst>
        <pc:spChg chg="mod">
          <ac:chgData name="Courson, Jim" userId="b53773d6-f189-4928-b874-56d7b7c839e0" providerId="ADAL" clId="{28187DC7-D9B5-4817-BD8E-048B991BCB8B}" dt="2025-01-23T12:39:57.170" v="39" actId="6549"/>
          <ac:spMkLst>
            <pc:docMk/>
            <pc:sldMk cId="95815239" sldId="300"/>
            <ac:spMk id="5" creationId="{24D0A1B9-4531-7B63-9A95-FF68848AD1A2}"/>
          </ac:spMkLst>
        </pc:spChg>
      </pc:sldChg>
      <pc:sldChg chg="modSp mod">
        <pc:chgData name="Courson, Jim" userId="b53773d6-f189-4928-b874-56d7b7c839e0" providerId="ADAL" clId="{28187DC7-D9B5-4817-BD8E-048B991BCB8B}" dt="2025-01-23T12:39:33.889" v="35" actId="6549"/>
        <pc:sldMkLst>
          <pc:docMk/>
          <pc:sldMk cId="2805924933" sldId="301"/>
        </pc:sldMkLst>
        <pc:spChg chg="mod">
          <ac:chgData name="Courson, Jim" userId="b53773d6-f189-4928-b874-56d7b7c839e0" providerId="ADAL" clId="{28187DC7-D9B5-4817-BD8E-048B991BCB8B}" dt="2025-01-23T12:39:33.889" v="35" actId="6549"/>
          <ac:spMkLst>
            <pc:docMk/>
            <pc:sldMk cId="2805924933" sldId="301"/>
            <ac:spMk id="5" creationId="{806D0863-CD01-04A0-E5D0-620A2A5478A5}"/>
          </ac:spMkLst>
        </pc:spChg>
      </pc:sldChg>
      <pc:sldChg chg="modSp mod">
        <pc:chgData name="Courson, Jim" userId="b53773d6-f189-4928-b874-56d7b7c839e0" providerId="ADAL" clId="{28187DC7-D9B5-4817-BD8E-048B991BCB8B}" dt="2025-01-23T12:40:39.025" v="59" actId="6549"/>
        <pc:sldMkLst>
          <pc:docMk/>
          <pc:sldMk cId="2846300347" sldId="302"/>
        </pc:sldMkLst>
        <pc:spChg chg="mod">
          <ac:chgData name="Courson, Jim" userId="b53773d6-f189-4928-b874-56d7b7c839e0" providerId="ADAL" clId="{28187DC7-D9B5-4817-BD8E-048B991BCB8B}" dt="2025-01-23T12:40:39.025" v="59" actId="6549"/>
          <ac:spMkLst>
            <pc:docMk/>
            <pc:sldMk cId="2846300347" sldId="302"/>
            <ac:spMk id="5" creationId="{B1243110-C119-C6F7-20A2-6956861844EE}"/>
          </ac:spMkLst>
        </pc:spChg>
      </pc:sldChg>
      <pc:sldChg chg="modSp mod">
        <pc:chgData name="Courson, Jim" userId="b53773d6-f189-4928-b874-56d7b7c839e0" providerId="ADAL" clId="{28187DC7-D9B5-4817-BD8E-048B991BCB8B}" dt="2025-01-23T12:40:09.882" v="41" actId="6549"/>
        <pc:sldMkLst>
          <pc:docMk/>
          <pc:sldMk cId="1326501104" sldId="303"/>
        </pc:sldMkLst>
        <pc:spChg chg="mod">
          <ac:chgData name="Courson, Jim" userId="b53773d6-f189-4928-b874-56d7b7c839e0" providerId="ADAL" clId="{28187DC7-D9B5-4817-BD8E-048B991BCB8B}" dt="2025-01-23T12:40:09.882" v="41" actId="6549"/>
          <ac:spMkLst>
            <pc:docMk/>
            <pc:sldMk cId="1326501104" sldId="303"/>
            <ac:spMk id="5" creationId="{7A029589-031B-50DD-5FCA-3C63655141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6" tIns="46588" rIns="93176" bIns="46588" rtlCol="0"/>
          <a:lstStyle>
            <a:lvl1pPr algn="r">
              <a:defRPr sz="1200"/>
            </a:lvl1pPr>
          </a:lstStyle>
          <a:p>
            <a:fld id="{0CD9A4FD-D9BB-479E-93F4-96FB47507882}" type="datetimeFigureOut">
              <a:rPr lang="en-US" smtClean="0"/>
              <a:t>8/13/2025</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6" tIns="46588" rIns="93176" bIns="46588" rtlCol="0" anchor="b"/>
          <a:lstStyle>
            <a:lvl1pPr algn="r">
              <a:defRPr sz="1200"/>
            </a:lvl1pPr>
          </a:lstStyle>
          <a:p>
            <a:fld id="{6CA3E8BE-89F5-42B8-959A-218443B3260E}" type="slidenum">
              <a:rPr lang="en-US" smtClean="0"/>
              <a:t>‹#›</a:t>
            </a:fld>
            <a:endParaRPr lang="en-US"/>
          </a:p>
        </p:txBody>
      </p:sp>
    </p:spTree>
    <p:extLst>
      <p:ext uri="{BB962C8B-B14F-4D97-AF65-F5344CB8AC3E}">
        <p14:creationId xmlns:p14="http://schemas.microsoft.com/office/powerpoint/2010/main" val="94579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IMB work around the world is organized by Affinity Groups. Affinity Groups are collections of people who share a sense of kinship based on language, religion, culture, or history. They are usually indigenous to a geographic region.</a:t>
            </a:r>
          </a:p>
          <a:p>
            <a:endParaRPr lang="en-US"/>
          </a:p>
        </p:txBody>
      </p:sp>
      <p:sp>
        <p:nvSpPr>
          <p:cNvPr id="4" name="Slide Number Placeholder 3"/>
          <p:cNvSpPr>
            <a:spLocks noGrp="1"/>
          </p:cNvSpPr>
          <p:nvPr>
            <p:ph type="sldNum" sz="quarter" idx="5"/>
          </p:nvPr>
        </p:nvSpPr>
        <p:spPr/>
        <p:txBody>
          <a:bodyPr/>
          <a:lstStyle/>
          <a:p>
            <a:fld id="{6CA3E8BE-89F5-42B8-959A-218443B3260E}" type="slidenum">
              <a:rPr lang="en-US" smtClean="0"/>
              <a:t>1</a:t>
            </a:fld>
            <a:endParaRPr lang="en-US"/>
          </a:p>
        </p:txBody>
      </p:sp>
    </p:spTree>
    <p:extLst>
      <p:ext uri="{BB962C8B-B14F-4D97-AF65-F5344CB8AC3E}">
        <p14:creationId xmlns:p14="http://schemas.microsoft.com/office/powerpoint/2010/main" val="310878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CE25C-78A9-635B-A533-CF60E7F5DC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E7C57-C858-D7A9-2B8F-7797B3DFC3D5}"/>
              </a:ext>
            </a:extLst>
          </p:cNvPr>
          <p:cNvSpPr>
            <a:spLocks noGrp="1" noRot="1" noChangeAspect="1"/>
          </p:cNvSpPr>
          <p:nvPr>
            <p:ph type="sldImg"/>
          </p:nvPr>
        </p:nvSpPr>
        <p:spPr>
          <a:xfrm>
            <a:off x="406400" y="698500"/>
            <a:ext cx="6197600" cy="3486150"/>
          </a:xfrm>
        </p:spPr>
      </p:sp>
      <p:sp>
        <p:nvSpPr>
          <p:cNvPr id="3" name="Notes Placeholder 2">
            <a:extLst>
              <a:ext uri="{FF2B5EF4-FFF2-40B4-BE49-F238E27FC236}">
                <a16:creationId xmlns:a16="http://schemas.microsoft.com/office/drawing/2014/main" id="{A90B7BD4-D9B1-92BE-BB86-B03A5CAFB724}"/>
              </a:ext>
            </a:extLst>
          </p:cNvPr>
          <p:cNvSpPr>
            <a:spLocks noGrp="1"/>
          </p:cNvSpPr>
          <p:nvPr>
            <p:ph type="body" idx="1"/>
          </p:nvPr>
        </p:nvSpPr>
        <p:spPr/>
        <p:txBody>
          <a:bodyPr/>
          <a:lstStyle/>
          <a:p>
            <a:r>
              <a:rPr lang="en-US"/>
              <a:t>Sub-Saharan African peoples have a growing Christian population, yet nearly 1,600 unreached people groups remain in sprawling cities, barren deserts, rain forests, and tropical islands. Currently 41% urban, by most estimates Africa will be 60% urban by the year 2050.</a:t>
            </a:r>
          </a:p>
        </p:txBody>
      </p:sp>
      <p:sp>
        <p:nvSpPr>
          <p:cNvPr id="4" name="Slide Number Placeholder 3">
            <a:extLst>
              <a:ext uri="{FF2B5EF4-FFF2-40B4-BE49-F238E27FC236}">
                <a16:creationId xmlns:a16="http://schemas.microsoft.com/office/drawing/2014/main" id="{9EE733BF-4F5C-0966-B0CA-D32297E928AC}"/>
              </a:ext>
            </a:extLst>
          </p:cNvPr>
          <p:cNvSpPr>
            <a:spLocks noGrp="1"/>
          </p:cNvSpPr>
          <p:nvPr>
            <p:ph type="sldNum" sz="quarter" idx="10"/>
          </p:nvPr>
        </p:nvSpPr>
        <p:spPr/>
        <p:txBody>
          <a:bodyPr/>
          <a:lstStyle/>
          <a:p>
            <a:fld id="{6CA3E8BE-89F5-42B8-959A-218443B3260E}" type="slidenum">
              <a:rPr lang="en-US" smtClean="0"/>
              <a:t>10</a:t>
            </a:fld>
            <a:endParaRPr lang="en-US"/>
          </a:p>
        </p:txBody>
      </p:sp>
    </p:spTree>
    <p:extLst>
      <p:ext uri="{BB962C8B-B14F-4D97-AF65-F5344CB8AC3E}">
        <p14:creationId xmlns:p14="http://schemas.microsoft.com/office/powerpoint/2010/main" val="3319370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A3E8BE-89F5-42B8-959A-218443B3260E}" type="slidenum">
              <a:rPr lang="en-US" smtClean="0"/>
              <a:t>11</a:t>
            </a:fld>
            <a:endParaRPr lang="en-US"/>
          </a:p>
        </p:txBody>
      </p:sp>
    </p:spTree>
    <p:extLst>
      <p:ext uri="{BB962C8B-B14F-4D97-AF65-F5344CB8AC3E}">
        <p14:creationId xmlns:p14="http://schemas.microsoft.com/office/powerpoint/2010/main" val="395247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Population as of January 1, 2025 was estimated at 8,094,290.295. That is the sum of population for the 12,263 people groups identified in IMB’s peoplegroups.org database.</a:t>
            </a:r>
          </a:p>
          <a:p>
            <a:endParaRPr lang="en-US" dirty="0"/>
          </a:p>
          <a:p>
            <a:r>
              <a:rPr lang="en-US" dirty="0"/>
              <a:t>The harsh global reality is that 166,338 people are dying daily apart from Christ.</a:t>
            </a:r>
          </a:p>
        </p:txBody>
      </p:sp>
      <p:sp>
        <p:nvSpPr>
          <p:cNvPr id="4" name="Slide Number Placeholder 3"/>
          <p:cNvSpPr>
            <a:spLocks noGrp="1"/>
          </p:cNvSpPr>
          <p:nvPr>
            <p:ph type="sldNum" sz="quarter" idx="5"/>
          </p:nvPr>
        </p:nvSpPr>
        <p:spPr/>
        <p:txBody>
          <a:bodyPr/>
          <a:lstStyle/>
          <a:p>
            <a:fld id="{6CA3E8BE-89F5-42B8-959A-218443B3260E}" type="slidenum">
              <a:rPr lang="en-US" smtClean="0"/>
              <a:t>2</a:t>
            </a:fld>
            <a:endParaRPr lang="en-US"/>
          </a:p>
        </p:txBody>
      </p:sp>
    </p:spTree>
    <p:extLst>
      <p:ext uri="{BB962C8B-B14F-4D97-AF65-F5344CB8AC3E}">
        <p14:creationId xmlns:p14="http://schemas.microsoft.com/office/powerpoint/2010/main" val="140323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The American peoples have a rich heritage of missions, yet nearly 900 million are living without Jesus. Most of these people live in majority Catholic countries. Thirteen of the 100 most populous cities in the world are found in the Americas, yet one of the greatest challenges is the large number of micro-peoples—small, isolated, indigenous groups with little to no contact with the outside world.</a:t>
            </a:r>
          </a:p>
          <a:p>
            <a:endParaRPr lang="en-US" dirty="0"/>
          </a:p>
          <a:p>
            <a:r>
              <a:rPr lang="en-US" dirty="0"/>
              <a:t>There are 1,381 People Groups assigned to the American Peoples affinity. The slide totals remove United States people groups, which distort both the population and evangelical presence as the US accounts for 276 people groups and 292 million people with 65 million evangelicals.</a:t>
            </a:r>
          </a:p>
          <a:p>
            <a:endParaRPr lang="en-US" dirty="0"/>
          </a:p>
          <a:p>
            <a:r>
              <a:rPr lang="en-US" dirty="0"/>
              <a:t>Dying Daily for AMP is 17,708 if the United States is included. If the United States is excluded, the number is 12,324.</a:t>
            </a:r>
          </a:p>
        </p:txBody>
      </p:sp>
      <p:sp>
        <p:nvSpPr>
          <p:cNvPr id="4" name="Slide Number Placeholder 3"/>
          <p:cNvSpPr>
            <a:spLocks noGrp="1"/>
          </p:cNvSpPr>
          <p:nvPr>
            <p:ph type="sldNum" sz="quarter" idx="10"/>
          </p:nvPr>
        </p:nvSpPr>
        <p:spPr/>
        <p:txBody>
          <a:bodyPr/>
          <a:lstStyle/>
          <a:p>
            <a:fld id="{6CA3E8BE-89F5-42B8-959A-218443B3260E}" type="slidenum">
              <a:rPr lang="en-US" smtClean="0"/>
              <a:t>3</a:t>
            </a:fld>
            <a:endParaRPr lang="en-US"/>
          </a:p>
        </p:txBody>
      </p:sp>
    </p:spTree>
    <p:extLst>
      <p:ext uri="{BB962C8B-B14F-4D97-AF65-F5344CB8AC3E}">
        <p14:creationId xmlns:p14="http://schemas.microsoft.com/office/powerpoint/2010/main" val="353633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B3FBE-23EA-EA7B-7033-5FA29708E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05275-13AD-046F-A94B-6D850E34B36F}"/>
              </a:ext>
            </a:extLst>
          </p:cNvPr>
          <p:cNvSpPr>
            <a:spLocks noGrp="1" noRot="1" noChangeAspect="1"/>
          </p:cNvSpPr>
          <p:nvPr>
            <p:ph type="sldImg"/>
          </p:nvPr>
        </p:nvSpPr>
        <p:spPr>
          <a:xfrm>
            <a:off x="406400" y="698500"/>
            <a:ext cx="6197600" cy="3486150"/>
          </a:xfrm>
        </p:spPr>
      </p:sp>
      <p:sp>
        <p:nvSpPr>
          <p:cNvPr id="3" name="Notes Placeholder 2">
            <a:extLst>
              <a:ext uri="{FF2B5EF4-FFF2-40B4-BE49-F238E27FC236}">
                <a16:creationId xmlns:a16="http://schemas.microsoft.com/office/drawing/2014/main" id="{EDE0D223-1B8C-ED17-2D63-516E4A336810}"/>
              </a:ext>
            </a:extLst>
          </p:cNvPr>
          <p:cNvSpPr>
            <a:spLocks noGrp="1"/>
          </p:cNvSpPr>
          <p:nvPr>
            <p:ph type="body" idx="1"/>
          </p:nvPr>
        </p:nvSpPr>
        <p:spPr/>
        <p:txBody>
          <a:bodyPr/>
          <a:lstStyle/>
          <a:p>
            <a:r>
              <a:rPr lang="en-US" dirty="0"/>
              <a:t>The Asia-Pacific rim encompasses 2.34 billion people, concentrated in 41 countries ranging from densely populated China and Indonesia to sparsely populated and remote island nations. A majority of the world’s Buddhists live in this part of Asia; only 4.2% of people in the Asia-Pacific rim are followers of Jesus. More than half of the world’s largest cities are found within this affinity.</a:t>
            </a:r>
          </a:p>
        </p:txBody>
      </p:sp>
      <p:sp>
        <p:nvSpPr>
          <p:cNvPr id="4" name="Slide Number Placeholder 3">
            <a:extLst>
              <a:ext uri="{FF2B5EF4-FFF2-40B4-BE49-F238E27FC236}">
                <a16:creationId xmlns:a16="http://schemas.microsoft.com/office/drawing/2014/main" id="{5052D255-2B83-D887-F8C9-43C8FD052DCA}"/>
              </a:ext>
            </a:extLst>
          </p:cNvPr>
          <p:cNvSpPr>
            <a:spLocks noGrp="1"/>
          </p:cNvSpPr>
          <p:nvPr>
            <p:ph type="sldNum" sz="quarter" idx="10"/>
          </p:nvPr>
        </p:nvSpPr>
        <p:spPr/>
        <p:txBody>
          <a:bodyPr/>
          <a:lstStyle/>
          <a:p>
            <a:fld id="{6CA3E8BE-89F5-42B8-959A-218443B3260E}" type="slidenum">
              <a:rPr lang="en-US" smtClean="0"/>
              <a:t>4</a:t>
            </a:fld>
            <a:endParaRPr lang="en-US"/>
          </a:p>
        </p:txBody>
      </p:sp>
    </p:spTree>
    <p:extLst>
      <p:ext uri="{BB962C8B-B14F-4D97-AF65-F5344CB8AC3E}">
        <p14:creationId xmlns:p14="http://schemas.microsoft.com/office/powerpoint/2010/main" val="2932637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EAC89-1418-29C7-121C-5E1B73043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F6DE2B-F343-53B8-5BF9-80F198F3DF6C}"/>
              </a:ext>
            </a:extLst>
          </p:cNvPr>
          <p:cNvSpPr>
            <a:spLocks noGrp="1" noRot="1" noChangeAspect="1"/>
          </p:cNvSpPr>
          <p:nvPr>
            <p:ph type="sldImg"/>
          </p:nvPr>
        </p:nvSpPr>
        <p:spPr>
          <a:xfrm>
            <a:off x="406400" y="698500"/>
            <a:ext cx="6197600" cy="3486150"/>
          </a:xfrm>
        </p:spPr>
      </p:sp>
      <p:sp>
        <p:nvSpPr>
          <p:cNvPr id="3" name="Notes Placeholder 2">
            <a:extLst>
              <a:ext uri="{FF2B5EF4-FFF2-40B4-BE49-F238E27FC236}">
                <a16:creationId xmlns:a16="http://schemas.microsoft.com/office/drawing/2014/main" id="{17ED4A3F-DB5D-02F2-A1C9-D2A328432531}"/>
              </a:ext>
            </a:extLst>
          </p:cNvPr>
          <p:cNvSpPr>
            <a:spLocks noGrp="1"/>
          </p:cNvSpPr>
          <p:nvPr>
            <p:ph type="body" idx="1"/>
          </p:nvPr>
        </p:nvSpPr>
        <p:spPr/>
        <p:txBody>
          <a:bodyPr/>
          <a:lstStyle/>
          <a:p>
            <a:r>
              <a:rPr lang="en-US"/>
              <a:t>Almost all the Persian and Turkic people who call Central Asia home are unreached. Most Central Asians have no knowledge of biblical Christianity and are unaware that the gospel is good news. Most the countries within Central Asia are either Islamic states—governed by Sharia law—or secular states with Islam defined as the state religion. </a:t>
            </a:r>
          </a:p>
        </p:txBody>
      </p:sp>
      <p:sp>
        <p:nvSpPr>
          <p:cNvPr id="4" name="Slide Number Placeholder 3">
            <a:extLst>
              <a:ext uri="{FF2B5EF4-FFF2-40B4-BE49-F238E27FC236}">
                <a16:creationId xmlns:a16="http://schemas.microsoft.com/office/drawing/2014/main" id="{9A91CEB3-8CF2-97D9-B078-4A8B444CC0A0}"/>
              </a:ext>
            </a:extLst>
          </p:cNvPr>
          <p:cNvSpPr>
            <a:spLocks noGrp="1"/>
          </p:cNvSpPr>
          <p:nvPr>
            <p:ph type="sldNum" sz="quarter" idx="10"/>
          </p:nvPr>
        </p:nvSpPr>
        <p:spPr/>
        <p:txBody>
          <a:bodyPr/>
          <a:lstStyle/>
          <a:p>
            <a:fld id="{6CA3E8BE-89F5-42B8-959A-218443B3260E}" type="slidenum">
              <a:rPr lang="en-US" smtClean="0"/>
              <a:t>5</a:t>
            </a:fld>
            <a:endParaRPr lang="en-US"/>
          </a:p>
        </p:txBody>
      </p:sp>
    </p:spTree>
    <p:extLst>
      <p:ext uri="{BB962C8B-B14F-4D97-AF65-F5344CB8AC3E}">
        <p14:creationId xmlns:p14="http://schemas.microsoft.com/office/powerpoint/2010/main" val="3094459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F865E-57F2-6F5E-681A-C6B5791934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46229F-F525-8487-9587-74B420EB7E90}"/>
              </a:ext>
            </a:extLst>
          </p:cNvPr>
          <p:cNvSpPr>
            <a:spLocks noGrp="1" noRot="1" noChangeAspect="1"/>
          </p:cNvSpPr>
          <p:nvPr>
            <p:ph type="sldImg"/>
          </p:nvPr>
        </p:nvSpPr>
        <p:spPr>
          <a:xfrm>
            <a:off x="406400" y="698500"/>
            <a:ext cx="6197600" cy="3486150"/>
          </a:xfrm>
        </p:spPr>
      </p:sp>
      <p:sp>
        <p:nvSpPr>
          <p:cNvPr id="3" name="Notes Placeholder 2">
            <a:extLst>
              <a:ext uri="{FF2B5EF4-FFF2-40B4-BE49-F238E27FC236}">
                <a16:creationId xmlns:a16="http://schemas.microsoft.com/office/drawing/2014/main" id="{8D9EACFE-D633-01D8-2FF1-E9946E0B2E8E}"/>
              </a:ext>
            </a:extLst>
          </p:cNvPr>
          <p:cNvSpPr>
            <a:spLocks noGrp="1"/>
          </p:cNvSpPr>
          <p:nvPr>
            <p:ph type="body" idx="1"/>
          </p:nvPr>
        </p:nvSpPr>
        <p:spPr/>
        <p:txBody>
          <a:bodyPr/>
          <a:lstStyle/>
          <a:p>
            <a:r>
              <a:rPr lang="en-US" dirty="0"/>
              <a:t>Most of the 75 million deaf people around the world have never seen Jesus’ name signed in their language. Often ignored and oppressed, the deaf are some of the least evangelized people on earth. Although there are 300 different sign languages, many are connected by similarities called sign roots—common facial expressions, body movements, and hand signs. IMB missionaries are using sign roots to translate Bible stories into the most widely used sign languages.</a:t>
            </a:r>
          </a:p>
        </p:txBody>
      </p:sp>
      <p:sp>
        <p:nvSpPr>
          <p:cNvPr id="4" name="Slide Number Placeholder 3">
            <a:extLst>
              <a:ext uri="{FF2B5EF4-FFF2-40B4-BE49-F238E27FC236}">
                <a16:creationId xmlns:a16="http://schemas.microsoft.com/office/drawing/2014/main" id="{9880A7A5-364B-01ED-11A3-DA43A2952C01}"/>
              </a:ext>
            </a:extLst>
          </p:cNvPr>
          <p:cNvSpPr>
            <a:spLocks noGrp="1"/>
          </p:cNvSpPr>
          <p:nvPr>
            <p:ph type="sldNum" sz="quarter" idx="10"/>
          </p:nvPr>
        </p:nvSpPr>
        <p:spPr/>
        <p:txBody>
          <a:bodyPr/>
          <a:lstStyle/>
          <a:p>
            <a:fld id="{6CA3E8BE-89F5-42B8-959A-218443B3260E}" type="slidenum">
              <a:rPr lang="en-US" smtClean="0"/>
              <a:t>6</a:t>
            </a:fld>
            <a:endParaRPr lang="en-US"/>
          </a:p>
        </p:txBody>
      </p:sp>
    </p:spTree>
    <p:extLst>
      <p:ext uri="{BB962C8B-B14F-4D97-AF65-F5344CB8AC3E}">
        <p14:creationId xmlns:p14="http://schemas.microsoft.com/office/powerpoint/2010/main" val="1548160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5D591-CB2B-402D-3E15-7E98F1DFE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5662E7-33EB-55BE-406A-E8F53E70E6AF}"/>
              </a:ext>
            </a:extLst>
          </p:cNvPr>
          <p:cNvSpPr>
            <a:spLocks noGrp="1" noRot="1" noChangeAspect="1"/>
          </p:cNvSpPr>
          <p:nvPr>
            <p:ph type="sldImg"/>
          </p:nvPr>
        </p:nvSpPr>
        <p:spPr>
          <a:xfrm>
            <a:off x="406400" y="698500"/>
            <a:ext cx="6197600" cy="3486150"/>
          </a:xfrm>
        </p:spPr>
      </p:sp>
      <p:sp>
        <p:nvSpPr>
          <p:cNvPr id="3" name="Notes Placeholder 2">
            <a:extLst>
              <a:ext uri="{FF2B5EF4-FFF2-40B4-BE49-F238E27FC236}">
                <a16:creationId xmlns:a16="http://schemas.microsoft.com/office/drawing/2014/main" id="{27F1FAAB-DF8A-35DE-1C88-FD43E88FD00D}"/>
              </a:ext>
            </a:extLst>
          </p:cNvPr>
          <p:cNvSpPr>
            <a:spLocks noGrp="1"/>
          </p:cNvSpPr>
          <p:nvPr>
            <p:ph type="body" idx="1"/>
          </p:nvPr>
        </p:nvSpPr>
        <p:spPr/>
        <p:txBody>
          <a:bodyPr/>
          <a:lstStyle/>
          <a:p>
            <a:r>
              <a:rPr lang="en-US"/>
              <a:t>Europe is known for its history, architecture, and art. But what most people don’t know about Europe is the deep need for the gospel. Less than 1.1% of Europeans are evangelical Christians. Believers in Europe have the God-given task of sharing the gospel with the 98.9% who do not yet know Jesus. Your </a:t>
            </a:r>
            <a:r>
              <a:rPr lang="en-US" err="1"/>
              <a:t>IMB</a:t>
            </a:r>
            <a:r>
              <a:rPr lang="en-US"/>
              <a:t> missionaries work alongside local churches, seminaries, and individual believers to train and equip Christians in Europe to share the gospel and form new churches.</a:t>
            </a:r>
          </a:p>
        </p:txBody>
      </p:sp>
      <p:sp>
        <p:nvSpPr>
          <p:cNvPr id="4" name="Slide Number Placeholder 3">
            <a:extLst>
              <a:ext uri="{FF2B5EF4-FFF2-40B4-BE49-F238E27FC236}">
                <a16:creationId xmlns:a16="http://schemas.microsoft.com/office/drawing/2014/main" id="{2AC3F630-EA37-E317-A216-E0964B30B2FC}"/>
              </a:ext>
            </a:extLst>
          </p:cNvPr>
          <p:cNvSpPr>
            <a:spLocks noGrp="1"/>
          </p:cNvSpPr>
          <p:nvPr>
            <p:ph type="sldNum" sz="quarter" idx="10"/>
          </p:nvPr>
        </p:nvSpPr>
        <p:spPr/>
        <p:txBody>
          <a:bodyPr/>
          <a:lstStyle/>
          <a:p>
            <a:fld id="{6CA3E8BE-89F5-42B8-959A-218443B3260E}" type="slidenum">
              <a:rPr lang="en-US" smtClean="0"/>
              <a:t>7</a:t>
            </a:fld>
            <a:endParaRPr lang="en-US"/>
          </a:p>
        </p:txBody>
      </p:sp>
    </p:spTree>
    <p:extLst>
      <p:ext uri="{BB962C8B-B14F-4D97-AF65-F5344CB8AC3E}">
        <p14:creationId xmlns:p14="http://schemas.microsoft.com/office/powerpoint/2010/main" val="1410595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5F5E9-D1AD-BF29-425F-AE41FE1C92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BE78B-4C15-1572-7404-10432787A775}"/>
              </a:ext>
            </a:extLst>
          </p:cNvPr>
          <p:cNvSpPr>
            <a:spLocks noGrp="1" noRot="1" noChangeAspect="1"/>
          </p:cNvSpPr>
          <p:nvPr>
            <p:ph type="sldImg"/>
          </p:nvPr>
        </p:nvSpPr>
        <p:spPr>
          <a:xfrm>
            <a:off x="406400" y="698500"/>
            <a:ext cx="6197600" cy="3486150"/>
          </a:xfrm>
        </p:spPr>
      </p:sp>
      <p:sp>
        <p:nvSpPr>
          <p:cNvPr id="3" name="Notes Placeholder 2">
            <a:extLst>
              <a:ext uri="{FF2B5EF4-FFF2-40B4-BE49-F238E27FC236}">
                <a16:creationId xmlns:a16="http://schemas.microsoft.com/office/drawing/2014/main" id="{1F6DD74A-940E-516F-DE4C-4638D35E1A6E}"/>
              </a:ext>
            </a:extLst>
          </p:cNvPr>
          <p:cNvSpPr>
            <a:spLocks noGrp="1"/>
          </p:cNvSpPr>
          <p:nvPr>
            <p:ph type="body" idx="1"/>
          </p:nvPr>
        </p:nvSpPr>
        <p:spPr/>
        <p:txBody>
          <a:bodyPr/>
          <a:lstStyle/>
          <a:p>
            <a:r>
              <a:rPr lang="en-US"/>
              <a:t>Northern African and Middle Eastern peoples live in a place where history blends with the modern world. The birthplace of Judaism, Christianity and Islam—the Abrahamic religions—daily life is dominated by Islam. A region of princes and paupers, here the church is engaged in a captivating resurgence unlike any other. </a:t>
            </a:r>
          </a:p>
        </p:txBody>
      </p:sp>
      <p:sp>
        <p:nvSpPr>
          <p:cNvPr id="4" name="Slide Number Placeholder 3">
            <a:extLst>
              <a:ext uri="{FF2B5EF4-FFF2-40B4-BE49-F238E27FC236}">
                <a16:creationId xmlns:a16="http://schemas.microsoft.com/office/drawing/2014/main" id="{74AFBFE5-FEB5-470F-35F5-4019273F6BEE}"/>
              </a:ext>
            </a:extLst>
          </p:cNvPr>
          <p:cNvSpPr>
            <a:spLocks noGrp="1"/>
          </p:cNvSpPr>
          <p:nvPr>
            <p:ph type="sldNum" sz="quarter" idx="10"/>
          </p:nvPr>
        </p:nvSpPr>
        <p:spPr/>
        <p:txBody>
          <a:bodyPr/>
          <a:lstStyle/>
          <a:p>
            <a:fld id="{6CA3E8BE-89F5-42B8-959A-218443B3260E}" type="slidenum">
              <a:rPr lang="en-US" smtClean="0"/>
              <a:t>8</a:t>
            </a:fld>
            <a:endParaRPr lang="en-US"/>
          </a:p>
        </p:txBody>
      </p:sp>
    </p:spTree>
    <p:extLst>
      <p:ext uri="{BB962C8B-B14F-4D97-AF65-F5344CB8AC3E}">
        <p14:creationId xmlns:p14="http://schemas.microsoft.com/office/powerpoint/2010/main" val="873959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FCFDD-68CE-7A65-FB91-B8D22481B5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75828D-62DA-4256-A7F4-B25E2CA35319}"/>
              </a:ext>
            </a:extLst>
          </p:cNvPr>
          <p:cNvSpPr>
            <a:spLocks noGrp="1" noRot="1" noChangeAspect="1"/>
          </p:cNvSpPr>
          <p:nvPr>
            <p:ph type="sldImg"/>
          </p:nvPr>
        </p:nvSpPr>
        <p:spPr>
          <a:xfrm>
            <a:off x="406400" y="698500"/>
            <a:ext cx="6197600" cy="3486150"/>
          </a:xfrm>
        </p:spPr>
      </p:sp>
      <p:sp>
        <p:nvSpPr>
          <p:cNvPr id="3" name="Notes Placeholder 2">
            <a:extLst>
              <a:ext uri="{FF2B5EF4-FFF2-40B4-BE49-F238E27FC236}">
                <a16:creationId xmlns:a16="http://schemas.microsoft.com/office/drawing/2014/main" id="{6F6D0F44-7848-93CB-6A03-BEE70B2ACC29}"/>
              </a:ext>
            </a:extLst>
          </p:cNvPr>
          <p:cNvSpPr>
            <a:spLocks noGrp="1"/>
          </p:cNvSpPr>
          <p:nvPr>
            <p:ph type="body" idx="1"/>
          </p:nvPr>
        </p:nvSpPr>
        <p:spPr/>
        <p:txBody>
          <a:bodyPr/>
          <a:lstStyle/>
          <a:p>
            <a:r>
              <a:rPr lang="en-US"/>
              <a:t>From the heights of the mighty Himalayas to the crystal-clear water of the Maldives, South Asia is both awe-inspiring and heart-wrenching. It has the largest concentration of non-Christians on the planet. South Asia is home to more than 500 million Muslims and is the birthplace of Hinduism, Buddhism, Sikhism, and Jainism. The 1.9 billion people of South Asia are concentrated in an area less than half the size of the USA.</a:t>
            </a:r>
          </a:p>
        </p:txBody>
      </p:sp>
      <p:sp>
        <p:nvSpPr>
          <p:cNvPr id="4" name="Slide Number Placeholder 3">
            <a:extLst>
              <a:ext uri="{FF2B5EF4-FFF2-40B4-BE49-F238E27FC236}">
                <a16:creationId xmlns:a16="http://schemas.microsoft.com/office/drawing/2014/main" id="{BBDF5D38-049C-06C3-A02E-58BE0A2C678A}"/>
              </a:ext>
            </a:extLst>
          </p:cNvPr>
          <p:cNvSpPr>
            <a:spLocks noGrp="1"/>
          </p:cNvSpPr>
          <p:nvPr>
            <p:ph type="sldNum" sz="quarter" idx="10"/>
          </p:nvPr>
        </p:nvSpPr>
        <p:spPr/>
        <p:txBody>
          <a:bodyPr/>
          <a:lstStyle/>
          <a:p>
            <a:fld id="{6CA3E8BE-89F5-42B8-959A-218443B3260E}" type="slidenum">
              <a:rPr lang="en-US" smtClean="0"/>
              <a:t>9</a:t>
            </a:fld>
            <a:endParaRPr lang="en-US"/>
          </a:p>
        </p:txBody>
      </p:sp>
    </p:spTree>
    <p:extLst>
      <p:ext uri="{BB962C8B-B14F-4D97-AF65-F5344CB8AC3E}">
        <p14:creationId xmlns:p14="http://schemas.microsoft.com/office/powerpoint/2010/main" val="2854623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1A28-2390-48EF-8C9F-59B01A7D35A4}"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232533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1A28-2390-48EF-8C9F-59B01A7D35A4}"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123559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1A28-2390-48EF-8C9F-59B01A7D35A4}"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302123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5754747-9A63-C549-88C6-C3EB732B47F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8338" y="5613277"/>
            <a:ext cx="1350924" cy="1085330"/>
          </a:xfrm>
          <a:prstGeom prst="rect">
            <a:avLst/>
          </a:prstGeom>
        </p:spPr>
      </p:pic>
      <p:sp>
        <p:nvSpPr>
          <p:cNvPr id="7" name="Content Placeholder 2">
            <a:extLst>
              <a:ext uri="{FF2B5EF4-FFF2-40B4-BE49-F238E27FC236}">
                <a16:creationId xmlns:a16="http://schemas.microsoft.com/office/drawing/2014/main" id="{B2B77DD1-E7AE-2D47-AB9A-13B852AF1396}"/>
              </a:ext>
            </a:extLst>
          </p:cNvPr>
          <p:cNvSpPr>
            <a:spLocks noGrp="1"/>
          </p:cNvSpPr>
          <p:nvPr>
            <p:ph idx="1" hasCustomPrompt="1"/>
          </p:nvPr>
        </p:nvSpPr>
        <p:spPr>
          <a:xfrm>
            <a:off x="838200" y="1825625"/>
            <a:ext cx="10515600" cy="4351338"/>
          </a:xfrm>
          <a:prstGeom prst="rect">
            <a:avLst/>
          </a:prstGeom>
        </p:spPr>
        <p:txBody>
          <a:bodyPr/>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CONTENT GOES HERE </a:t>
            </a:r>
          </a:p>
          <a:p>
            <a:pPr lvl="1"/>
            <a:r>
              <a:rPr lang="en-US"/>
              <a:t>Supporting content</a:t>
            </a:r>
          </a:p>
        </p:txBody>
      </p:sp>
      <p:sp>
        <p:nvSpPr>
          <p:cNvPr id="3" name="Title 2">
            <a:extLst>
              <a:ext uri="{FF2B5EF4-FFF2-40B4-BE49-F238E27FC236}">
                <a16:creationId xmlns:a16="http://schemas.microsoft.com/office/drawing/2014/main" id="{1E57141D-BA77-3944-8D32-4E4450004F83}"/>
              </a:ext>
            </a:extLst>
          </p:cNvPr>
          <p:cNvSpPr>
            <a:spLocks noGrp="1"/>
          </p:cNvSpPr>
          <p:nvPr>
            <p:ph type="title" hasCustomPrompt="1"/>
          </p:nvPr>
        </p:nvSpPr>
        <p:spPr>
          <a:xfrm>
            <a:off x="838200" y="365125"/>
            <a:ext cx="10515600" cy="1325563"/>
          </a:xfrm>
          <a:prstGeom prst="rect">
            <a:avLst/>
          </a:prstGeom>
        </p:spPr>
        <p:txBody>
          <a:bodyPr/>
          <a:lstStyle>
            <a:lvl1pPr>
              <a:defRPr b="1">
                <a:solidFill>
                  <a:schemeClr val="bg1"/>
                </a:solidFill>
              </a:defRPr>
            </a:lvl1pPr>
          </a:lstStyle>
          <a:p>
            <a:r>
              <a:rPr lang="en-US"/>
              <a:t>TITLE GOES HERE</a:t>
            </a:r>
          </a:p>
        </p:txBody>
      </p:sp>
    </p:spTree>
    <p:extLst>
      <p:ext uri="{BB962C8B-B14F-4D97-AF65-F5344CB8AC3E}">
        <p14:creationId xmlns:p14="http://schemas.microsoft.com/office/powerpoint/2010/main" val="377154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1A28-2390-48EF-8C9F-59B01A7D35A4}"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293456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1A28-2390-48EF-8C9F-59B01A7D35A4}"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190145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1A28-2390-48EF-8C9F-59B01A7D35A4}"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398662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1A28-2390-48EF-8C9F-59B01A7D35A4}" type="datetimeFigureOut">
              <a:rPr lang="en-US" smtClean="0"/>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307384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1A28-2390-48EF-8C9F-59B01A7D35A4}"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1986542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1A28-2390-48EF-8C9F-59B01A7D35A4}" type="datetimeFigureOut">
              <a:rPr lang="en-US" smtClean="0"/>
              <a:t>8/13/2025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304716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1A28-2390-48EF-8C9F-59B01A7D35A4}"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131308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1A28-2390-48EF-8C9F-59B01A7D35A4}"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143230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36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1A28-2390-48EF-8C9F-59B01A7D35A4}" type="datetimeFigureOut">
              <a:rPr lang="en-US" smtClean="0"/>
              <a:t>8/13/2025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7DE59-D516-4BDA-8375-5EB196551BA0}" type="slidenum">
              <a:rPr lang="en-US" smtClean="0"/>
              <a:t>‹#›</a:t>
            </a:fld>
            <a:endParaRPr lang="en-US"/>
          </a:p>
        </p:txBody>
      </p:sp>
    </p:spTree>
    <p:extLst>
      <p:ext uri="{BB962C8B-B14F-4D97-AF65-F5344CB8AC3E}">
        <p14:creationId xmlns:p14="http://schemas.microsoft.com/office/powerpoint/2010/main" val="679655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erver.maps.imb.org/arcgis/rest/services/YEAR"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3CA73D-DB92-5570-18A3-252A27E9DEFD}"/>
              </a:ext>
            </a:extLst>
          </p:cNvPr>
          <p:cNvSpPr txBox="1"/>
          <p:nvPr/>
        </p:nvSpPr>
        <p:spPr>
          <a:xfrm>
            <a:off x="3048000" y="3886200"/>
            <a:ext cx="6096000" cy="800219"/>
          </a:xfrm>
          <a:prstGeom prst="rect">
            <a:avLst/>
          </a:prstGeom>
          <a:noFill/>
        </p:spPr>
        <p:txBody>
          <a:bodyPr wrap="square">
            <a:spAutoFit/>
          </a:bodyPr>
          <a:lstStyle/>
          <a:p>
            <a:pPr algn="ctr">
              <a:spcAft>
                <a:spcPts val="1200"/>
              </a:spcAft>
            </a:pPr>
            <a:r>
              <a:rPr lang="en-US" sz="1800" dirty="0">
                <a:solidFill>
                  <a:schemeClr val="bg1"/>
                </a:solidFill>
                <a:latin typeface="Azo Sans Light" panose="020B0403030303020204" pitchFamily="34" charset="0"/>
              </a:rPr>
              <a:t>Population Values from 1/1/2025 ArcGIS Service</a:t>
            </a:r>
          </a:p>
          <a:p>
            <a:pPr algn="ctr">
              <a:spcAft>
                <a:spcPts val="1200"/>
              </a:spcAft>
            </a:pPr>
            <a:r>
              <a:rPr lang="en-US" sz="1800" dirty="0">
                <a:solidFill>
                  <a:srgbClr val="00AC93"/>
                </a:solidFill>
                <a:latin typeface="Azo Sans Light" panose="020B0403030303020204" pitchFamily="34" charset="0"/>
                <a:hlinkClick r:id="rId3">
                  <a:extLst>
                    <a:ext uri="{A12FA001-AC4F-418D-AE19-62706E023703}">
                      <ahyp:hlinkClr xmlns:ahyp="http://schemas.microsoft.com/office/drawing/2018/hyperlinkcolor" val="tx"/>
                    </a:ext>
                  </a:extLst>
                </a:hlinkClick>
              </a:rPr>
              <a:t>https://server.maps.imb.org/arcgis/rest/services/YEAR</a:t>
            </a:r>
            <a:endParaRPr lang="en-US" sz="2400" dirty="0">
              <a:solidFill>
                <a:srgbClr val="00AC93"/>
              </a:solidFill>
              <a:latin typeface="Azo Sans Light" panose="020B0403030303020204" pitchFamily="34" charset="0"/>
            </a:endParaRPr>
          </a:p>
        </p:txBody>
      </p:sp>
      <p:sp>
        <p:nvSpPr>
          <p:cNvPr id="6" name="Title 1">
            <a:extLst>
              <a:ext uri="{FF2B5EF4-FFF2-40B4-BE49-F238E27FC236}">
                <a16:creationId xmlns:a16="http://schemas.microsoft.com/office/drawing/2014/main" id="{5144158A-5805-FC1C-D524-496C78F3B239}"/>
              </a:ext>
            </a:extLst>
          </p:cNvPr>
          <p:cNvSpPr txBox="1">
            <a:spLocks/>
          </p:cNvSpPr>
          <p:nvPr/>
        </p:nvSpPr>
        <p:spPr>
          <a:xfrm>
            <a:off x="1676400" y="1295401"/>
            <a:ext cx="8839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mj-lt"/>
                <a:ea typeface="+mj-ea"/>
                <a:cs typeface="+mj-cs"/>
              </a:defRPr>
            </a:lvl1pPr>
          </a:lstStyle>
          <a:p>
            <a:r>
              <a:rPr lang="en-US" sz="3100" spc="100" dirty="0">
                <a:latin typeface="Azo Sans Light" panose="020B0403030303020204" pitchFamily="34" charset="0"/>
              </a:rPr>
              <a:t>Affinity Groups</a:t>
            </a:r>
            <a:br>
              <a:rPr lang="en-US" sz="3100" spc="100" dirty="0">
                <a:latin typeface="Azo Sans" panose="020B0603030303020204" pitchFamily="34" charset="0"/>
              </a:rPr>
            </a:br>
            <a:br>
              <a:rPr lang="en-US" sz="3100" spc="100" dirty="0">
                <a:latin typeface="Azo Sans" panose="020B0603030303020204" pitchFamily="34" charset="0"/>
              </a:rPr>
            </a:br>
            <a:r>
              <a:rPr lang="en-US" sz="1800" spc="100" dirty="0">
                <a:latin typeface="Azo Sans Light" panose="020B0403030303020204" pitchFamily="34" charset="0"/>
              </a:rPr>
              <a:t>2025 Update</a:t>
            </a:r>
          </a:p>
        </p:txBody>
      </p:sp>
    </p:spTree>
    <p:extLst>
      <p:ext uri="{BB962C8B-B14F-4D97-AF65-F5344CB8AC3E}">
        <p14:creationId xmlns:p14="http://schemas.microsoft.com/office/powerpoint/2010/main" val="2103301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9EE6C-EB4B-5F5C-35A3-643EBCDB100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DFA3FE1-B79D-B853-1C2D-E275141E8CB6}"/>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0" y="0"/>
            <a:ext cx="12188951" cy="6853016"/>
          </a:xfrm>
          <a:prstGeom prst="rect">
            <a:avLst/>
          </a:prstGeom>
        </p:spPr>
      </p:pic>
      <p:sp>
        <p:nvSpPr>
          <p:cNvPr id="3" name="TextBox 2">
            <a:extLst>
              <a:ext uri="{FF2B5EF4-FFF2-40B4-BE49-F238E27FC236}">
                <a16:creationId xmlns:a16="http://schemas.microsoft.com/office/drawing/2014/main" id="{5F0BF603-8739-5F01-F106-8C0C76D245D7}"/>
              </a:ext>
            </a:extLst>
          </p:cNvPr>
          <p:cNvSpPr txBox="1"/>
          <p:nvPr/>
        </p:nvSpPr>
        <p:spPr>
          <a:xfrm>
            <a:off x="4663440" y="457200"/>
            <a:ext cx="7071360" cy="523220"/>
          </a:xfrm>
          <a:prstGeom prst="rect">
            <a:avLst/>
          </a:prstGeom>
          <a:noFill/>
        </p:spPr>
        <p:txBody>
          <a:bodyPr wrap="square" rtlCol="0">
            <a:spAutoFit/>
          </a:bodyPr>
          <a:lstStyle/>
          <a:p>
            <a:pPr algn="ctr"/>
            <a:r>
              <a:rPr lang="en-US" sz="2800" b="1" spc="100">
                <a:solidFill>
                  <a:schemeClr val="bg1"/>
                </a:solidFill>
                <a:latin typeface="Azo Sans" panose="020B0603030303020204" pitchFamily="34" charset="0"/>
              </a:rPr>
              <a:t>Sub-Saharan African Peoples</a:t>
            </a:r>
          </a:p>
        </p:txBody>
      </p:sp>
      <p:sp>
        <p:nvSpPr>
          <p:cNvPr id="5" name="TextBox 4">
            <a:extLst>
              <a:ext uri="{FF2B5EF4-FFF2-40B4-BE49-F238E27FC236}">
                <a16:creationId xmlns:a16="http://schemas.microsoft.com/office/drawing/2014/main" id="{E7885AD2-4BF9-56B9-D6CB-E5B33BE02061}"/>
              </a:ext>
            </a:extLst>
          </p:cNvPr>
          <p:cNvSpPr txBox="1"/>
          <p:nvPr/>
        </p:nvSpPr>
        <p:spPr>
          <a:xfrm>
            <a:off x="8077200" y="1952214"/>
            <a:ext cx="3050177" cy="861774"/>
          </a:xfrm>
          <a:prstGeom prst="rect">
            <a:avLst/>
          </a:prstGeom>
          <a:noFill/>
        </p:spPr>
        <p:txBody>
          <a:bodyPr wrap="square" rtlCol="0">
            <a:spAutoFit/>
          </a:bodyPr>
          <a:lstStyle/>
          <a:p>
            <a:pPr algn="ctr"/>
            <a:r>
              <a:rPr lang="en-US" sz="1600" b="1" dirty="0">
                <a:solidFill>
                  <a:srgbClr val="B83A4B"/>
                </a:solidFill>
                <a:latin typeface="Azo Sans" panose="020B0603030303020204" pitchFamily="34" charset="0"/>
              </a:rPr>
              <a:t>Sub-Saharan African Peoples</a:t>
            </a:r>
          </a:p>
          <a:p>
            <a:pPr algn="ctr">
              <a:spcBef>
                <a:spcPts val="600"/>
              </a:spcBef>
            </a:pPr>
            <a:r>
              <a:rPr lang="en-US" sz="1200" b="1" dirty="0">
                <a:solidFill>
                  <a:srgbClr val="B83A4B"/>
                </a:solidFill>
                <a:latin typeface="Azo Sans" panose="020B0603030303020204" pitchFamily="34" charset="0"/>
              </a:rPr>
              <a:t>1 billion</a:t>
            </a:r>
            <a:r>
              <a:rPr lang="en-US" sz="1200" dirty="0">
                <a:solidFill>
                  <a:srgbClr val="B83A4B"/>
                </a:solidFill>
                <a:latin typeface="Azo Sans" panose="020B0603030303020204" pitchFamily="34" charset="0"/>
              </a:rPr>
              <a:t> people</a:t>
            </a:r>
          </a:p>
          <a:p>
            <a:pPr algn="ctr">
              <a:spcBef>
                <a:spcPts val="600"/>
              </a:spcBef>
            </a:pPr>
            <a:r>
              <a:rPr lang="en-US" sz="1200" b="1" dirty="0">
                <a:solidFill>
                  <a:srgbClr val="B83A4B"/>
                </a:solidFill>
                <a:latin typeface="Azo Sans" panose="020B0603030303020204" pitchFamily="34" charset="0"/>
              </a:rPr>
              <a:t>20,885</a:t>
            </a:r>
            <a:r>
              <a:rPr lang="en-US" sz="1200" dirty="0">
                <a:solidFill>
                  <a:srgbClr val="B83A4B"/>
                </a:solidFill>
                <a:latin typeface="Azo Sans" panose="020B0603030303020204" pitchFamily="34" charset="0"/>
              </a:rPr>
              <a:t> are Dying Daily without Christ</a:t>
            </a:r>
          </a:p>
        </p:txBody>
      </p:sp>
      <p:pic>
        <p:nvPicPr>
          <p:cNvPr id="10" name="Picture 9" descr="A black background with blue text&#10;&#10;Description automatically generated">
            <a:extLst>
              <a:ext uri="{FF2B5EF4-FFF2-40B4-BE49-F238E27FC236}">
                <a16:creationId xmlns:a16="http://schemas.microsoft.com/office/drawing/2014/main" id="{6091D6B8-2ED1-3E88-D440-C971A45616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00" y="5212080"/>
            <a:ext cx="1828800" cy="629174"/>
          </a:xfrm>
          <a:prstGeom prst="rect">
            <a:avLst/>
          </a:prstGeom>
        </p:spPr>
      </p:pic>
      <p:sp>
        <p:nvSpPr>
          <p:cNvPr id="2" name="TextBox 1">
            <a:extLst>
              <a:ext uri="{FF2B5EF4-FFF2-40B4-BE49-F238E27FC236}">
                <a16:creationId xmlns:a16="http://schemas.microsoft.com/office/drawing/2014/main" id="{468F6985-C2E1-7960-F6F4-3A1202A19C3C}"/>
              </a:ext>
            </a:extLst>
          </p:cNvPr>
          <p:cNvSpPr txBox="1"/>
          <p:nvPr/>
        </p:nvSpPr>
        <p:spPr>
          <a:xfrm>
            <a:off x="7543800" y="6583680"/>
            <a:ext cx="4343400" cy="182880"/>
          </a:xfrm>
          <a:prstGeom prst="rect">
            <a:avLst/>
          </a:prstGeom>
          <a:noFill/>
        </p:spPr>
        <p:txBody>
          <a:bodyPr wrap="square" rtlCol="0">
            <a:spAutoFit/>
          </a:bodyPr>
          <a:lstStyle/>
          <a:p>
            <a:pPr algn="r"/>
            <a:r>
              <a:rPr lang="en-US" sz="600">
                <a:solidFill>
                  <a:schemeClr val="bg1"/>
                </a:solidFill>
                <a:latin typeface="Azo Sans" panose="020B0603030303020204" pitchFamily="34" charset="0"/>
              </a:rPr>
              <a:t>Copyright © 2025 IMB, Global Research</a:t>
            </a:r>
          </a:p>
        </p:txBody>
      </p:sp>
      <p:sp>
        <p:nvSpPr>
          <p:cNvPr id="6" name="TextBox 5">
            <a:extLst>
              <a:ext uri="{FF2B5EF4-FFF2-40B4-BE49-F238E27FC236}">
                <a16:creationId xmlns:a16="http://schemas.microsoft.com/office/drawing/2014/main" id="{EBC362E5-EBC7-5EAA-3ED8-D2372AEBB531}"/>
              </a:ext>
            </a:extLst>
          </p:cNvPr>
          <p:cNvSpPr txBox="1"/>
          <p:nvPr/>
        </p:nvSpPr>
        <p:spPr>
          <a:xfrm>
            <a:off x="284770" y="6583680"/>
            <a:ext cx="4287230" cy="184666"/>
          </a:xfrm>
          <a:prstGeom prst="rect">
            <a:avLst/>
          </a:prstGeom>
          <a:noFill/>
        </p:spPr>
        <p:txBody>
          <a:bodyPr wrap="square" rtlCol="0">
            <a:spAutoFit/>
          </a:bodyPr>
          <a:lstStyle/>
          <a:p>
            <a:r>
              <a:rPr lang="en-US" sz="600">
                <a:solidFill>
                  <a:schemeClr val="bg1"/>
                </a:solidFill>
                <a:latin typeface="Azo Sans" panose="020B0603030303020204" pitchFamily="34" charset="0"/>
              </a:rPr>
              <a:t>People Group, Population, and Dying Daily estimates are as of 1/1/2025</a:t>
            </a:r>
          </a:p>
        </p:txBody>
      </p:sp>
    </p:spTree>
    <p:extLst>
      <p:ext uri="{BB962C8B-B14F-4D97-AF65-F5344CB8AC3E}">
        <p14:creationId xmlns:p14="http://schemas.microsoft.com/office/powerpoint/2010/main" val="321902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005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52ECAF-176B-2A00-C275-D98BBE58F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014"/>
            <a:ext cx="12191999" cy="6849972"/>
          </a:xfrm>
          <a:prstGeom prst="rect">
            <a:avLst/>
          </a:prstGeom>
        </p:spPr>
      </p:pic>
      <p:sp>
        <p:nvSpPr>
          <p:cNvPr id="6" name="TextBox 5">
            <a:extLst>
              <a:ext uri="{FF2B5EF4-FFF2-40B4-BE49-F238E27FC236}">
                <a16:creationId xmlns:a16="http://schemas.microsoft.com/office/drawing/2014/main" id="{F103E59D-AB6C-1D9F-F9F0-E65221D14B90}"/>
              </a:ext>
            </a:extLst>
          </p:cNvPr>
          <p:cNvSpPr txBox="1"/>
          <p:nvPr/>
        </p:nvSpPr>
        <p:spPr>
          <a:xfrm>
            <a:off x="152400" y="76200"/>
            <a:ext cx="8229600" cy="523220"/>
          </a:xfrm>
          <a:prstGeom prst="rect">
            <a:avLst/>
          </a:prstGeom>
          <a:noFill/>
        </p:spPr>
        <p:txBody>
          <a:bodyPr wrap="square" rtlCol="0">
            <a:spAutoFit/>
          </a:bodyPr>
          <a:lstStyle/>
          <a:p>
            <a:r>
              <a:rPr lang="en-US" sz="2800" b="1" spc="100">
                <a:solidFill>
                  <a:schemeClr val="bg1"/>
                </a:solidFill>
                <a:latin typeface="Azo Sans Light" panose="020B0403030303020204" pitchFamily="34" charset="0"/>
              </a:rPr>
              <a:t>Global Realities </a:t>
            </a:r>
            <a:r>
              <a:rPr lang="en-US" sz="1400" b="1" spc="100">
                <a:solidFill>
                  <a:schemeClr val="bg1"/>
                </a:solidFill>
                <a:latin typeface="Azo Sans Light" panose="020B0403030303020204" pitchFamily="34" charset="0"/>
              </a:rPr>
              <a:t>– Population: Dying Daily apart from Christ</a:t>
            </a:r>
          </a:p>
        </p:txBody>
      </p:sp>
      <p:sp>
        <p:nvSpPr>
          <p:cNvPr id="7" name="TextBox 6">
            <a:extLst>
              <a:ext uri="{FF2B5EF4-FFF2-40B4-BE49-F238E27FC236}">
                <a16:creationId xmlns:a16="http://schemas.microsoft.com/office/drawing/2014/main" id="{D7E45BE4-958F-0331-0FD7-CC94B029D2D5}"/>
              </a:ext>
            </a:extLst>
          </p:cNvPr>
          <p:cNvSpPr txBox="1"/>
          <p:nvPr/>
        </p:nvSpPr>
        <p:spPr>
          <a:xfrm>
            <a:off x="0" y="4724400"/>
            <a:ext cx="2394857" cy="1077218"/>
          </a:xfrm>
          <a:prstGeom prst="rect">
            <a:avLst/>
          </a:prstGeom>
          <a:noFill/>
        </p:spPr>
        <p:txBody>
          <a:bodyPr wrap="square" rtlCol="0">
            <a:spAutoFit/>
          </a:bodyPr>
          <a:lstStyle/>
          <a:p>
            <a:pPr algn="ctr"/>
            <a:r>
              <a:rPr lang="en-US" sz="2000" b="1" dirty="0">
                <a:solidFill>
                  <a:srgbClr val="B83A4B"/>
                </a:solidFill>
                <a:latin typeface="Azo Sans" panose="020B0603030303020204" pitchFamily="34" charset="0"/>
              </a:rPr>
              <a:t>8,094,290,295</a:t>
            </a:r>
          </a:p>
          <a:p>
            <a:pPr algn="ctr"/>
            <a:r>
              <a:rPr lang="en-US" sz="1000" b="1" dirty="0">
                <a:solidFill>
                  <a:srgbClr val="B83A4B"/>
                </a:solidFill>
                <a:latin typeface="Azo Sans Medium" panose="020B0703030303020204" pitchFamily="34" charset="0"/>
              </a:rPr>
              <a:t>GLOBAL POPULATION</a:t>
            </a:r>
            <a:endParaRPr lang="en-US" sz="1000" dirty="0">
              <a:solidFill>
                <a:srgbClr val="B83A4B"/>
              </a:solidFill>
              <a:latin typeface="Azo Sans Medium" panose="020B0703030303020204" pitchFamily="34" charset="0"/>
            </a:endParaRPr>
          </a:p>
          <a:p>
            <a:pPr algn="ctr"/>
            <a:r>
              <a:rPr lang="en-US" sz="2000" b="1" dirty="0">
                <a:solidFill>
                  <a:srgbClr val="B83A4B"/>
                </a:solidFill>
                <a:latin typeface="Azo Sans" panose="020B0603030303020204" pitchFamily="34" charset="0"/>
              </a:rPr>
              <a:t>166,338</a:t>
            </a:r>
            <a:r>
              <a:rPr lang="en-US" sz="2400" dirty="0">
                <a:solidFill>
                  <a:srgbClr val="B83A4B"/>
                </a:solidFill>
                <a:latin typeface="Azo Sans" panose="020B0603030303020204" pitchFamily="34" charset="0"/>
              </a:rPr>
              <a:t> </a:t>
            </a:r>
          </a:p>
          <a:p>
            <a:pPr algn="ctr"/>
            <a:r>
              <a:rPr lang="en-US" sz="1000" dirty="0">
                <a:solidFill>
                  <a:srgbClr val="B83A4B"/>
                </a:solidFill>
                <a:latin typeface="Azo Sans Medium" panose="020B0703030303020204" pitchFamily="34" charset="0"/>
              </a:rPr>
              <a:t>DYING DAILY APART</a:t>
            </a:r>
          </a:p>
        </p:txBody>
      </p:sp>
      <p:sp>
        <p:nvSpPr>
          <p:cNvPr id="9" name="TextBox 8">
            <a:extLst>
              <a:ext uri="{FF2B5EF4-FFF2-40B4-BE49-F238E27FC236}">
                <a16:creationId xmlns:a16="http://schemas.microsoft.com/office/drawing/2014/main" id="{0DE3DC4B-235D-30A3-C4E5-DFFC880DAFDC}"/>
              </a:ext>
            </a:extLst>
          </p:cNvPr>
          <p:cNvSpPr txBox="1"/>
          <p:nvPr/>
        </p:nvSpPr>
        <p:spPr>
          <a:xfrm>
            <a:off x="3459480" y="1549569"/>
            <a:ext cx="1645920" cy="507831"/>
          </a:xfrm>
          <a:prstGeom prst="rect">
            <a:avLst/>
          </a:prstGeom>
          <a:solidFill>
            <a:srgbClr val="B0B2C5">
              <a:alpha val="80000"/>
            </a:srgbClr>
          </a:solidFill>
          <a:effectLst/>
        </p:spPr>
        <p:txBody>
          <a:bodyPr wrap="square" rtlCol="0">
            <a:spAutoFit/>
          </a:bodyPr>
          <a:lstStyle/>
          <a:p>
            <a:pPr algn="ctr"/>
            <a:r>
              <a:rPr lang="en-US" sz="900" dirty="0">
                <a:solidFill>
                  <a:schemeClr val="bg1"/>
                </a:solidFill>
                <a:latin typeface="Azo Sans Medium" panose="020B0703030303020204" pitchFamily="34" charset="0"/>
              </a:rPr>
              <a:t>European Peoples</a:t>
            </a:r>
          </a:p>
          <a:p>
            <a:pPr algn="ctr"/>
            <a:r>
              <a:rPr lang="en-US" sz="900" dirty="0">
                <a:solidFill>
                  <a:srgbClr val="1B365D"/>
                </a:solidFill>
                <a:latin typeface="Azo Sans Medium" panose="020B0703030303020204" pitchFamily="34" charset="0"/>
              </a:rPr>
              <a:t>Population:  783,075,330</a:t>
            </a:r>
          </a:p>
          <a:p>
            <a:pPr algn="ctr"/>
            <a:r>
              <a:rPr lang="en-US" sz="900" dirty="0">
                <a:solidFill>
                  <a:srgbClr val="1B365D"/>
                </a:solidFill>
                <a:latin typeface="Azo Sans Medium" panose="020B0703030303020204" pitchFamily="34" charset="0"/>
              </a:rPr>
              <a:t>Dying Daily:             16,502</a:t>
            </a:r>
          </a:p>
        </p:txBody>
      </p:sp>
      <p:sp>
        <p:nvSpPr>
          <p:cNvPr id="10" name="TextBox 9">
            <a:extLst>
              <a:ext uri="{FF2B5EF4-FFF2-40B4-BE49-F238E27FC236}">
                <a16:creationId xmlns:a16="http://schemas.microsoft.com/office/drawing/2014/main" id="{AADB9CE5-91C1-E57D-709E-1DD547C25275}"/>
              </a:ext>
            </a:extLst>
          </p:cNvPr>
          <p:cNvSpPr txBox="1"/>
          <p:nvPr/>
        </p:nvSpPr>
        <p:spPr>
          <a:xfrm>
            <a:off x="3048000" y="2624315"/>
            <a:ext cx="1645920" cy="646331"/>
          </a:xfrm>
          <a:prstGeom prst="rect">
            <a:avLst/>
          </a:prstGeom>
          <a:solidFill>
            <a:srgbClr val="AEB696">
              <a:alpha val="80000"/>
            </a:srgbClr>
          </a:solidFill>
          <a:effectLst/>
        </p:spPr>
        <p:txBody>
          <a:bodyPr wrap="square" rtlCol="0">
            <a:spAutoFit/>
          </a:bodyPr>
          <a:lstStyle/>
          <a:p>
            <a:pPr algn="ctr"/>
            <a:r>
              <a:rPr lang="en-US" sz="900" dirty="0">
                <a:solidFill>
                  <a:schemeClr val="bg1"/>
                </a:solidFill>
                <a:latin typeface="Azo Sans Medium" panose="020B0703030303020204" pitchFamily="34" charset="0"/>
              </a:rPr>
              <a:t>Northern African and </a:t>
            </a:r>
          </a:p>
          <a:p>
            <a:pPr algn="ctr"/>
            <a:r>
              <a:rPr lang="en-US" sz="900" dirty="0">
                <a:solidFill>
                  <a:schemeClr val="bg1"/>
                </a:solidFill>
                <a:latin typeface="Azo Sans Medium" panose="020B0703030303020204" pitchFamily="34" charset="0"/>
              </a:rPr>
              <a:t>Middle Eastern Peoples</a:t>
            </a:r>
          </a:p>
          <a:p>
            <a:pPr algn="ctr"/>
            <a:r>
              <a:rPr lang="en-US" sz="900" dirty="0">
                <a:solidFill>
                  <a:srgbClr val="1B365D"/>
                </a:solidFill>
                <a:latin typeface="Azo Sans Medium" panose="020B0703030303020204" pitchFamily="34" charset="0"/>
              </a:rPr>
              <a:t>Population:   621,113,575</a:t>
            </a:r>
          </a:p>
          <a:p>
            <a:pPr algn="ctr"/>
            <a:r>
              <a:rPr lang="en-US" sz="900" dirty="0">
                <a:solidFill>
                  <a:srgbClr val="1B365D"/>
                </a:solidFill>
                <a:latin typeface="Azo Sans Medium" panose="020B0703030303020204" pitchFamily="34" charset="0"/>
              </a:rPr>
              <a:t>Dying Daily:             13,055</a:t>
            </a:r>
          </a:p>
        </p:txBody>
      </p:sp>
      <p:sp>
        <p:nvSpPr>
          <p:cNvPr id="11" name="TextBox 10">
            <a:extLst>
              <a:ext uri="{FF2B5EF4-FFF2-40B4-BE49-F238E27FC236}">
                <a16:creationId xmlns:a16="http://schemas.microsoft.com/office/drawing/2014/main" id="{34E8F7C2-8107-0909-13A7-90B202A83069}"/>
              </a:ext>
            </a:extLst>
          </p:cNvPr>
          <p:cNvSpPr txBox="1"/>
          <p:nvPr/>
        </p:nvSpPr>
        <p:spPr>
          <a:xfrm>
            <a:off x="7315200" y="5029200"/>
            <a:ext cx="1645920" cy="646331"/>
          </a:xfrm>
          <a:prstGeom prst="rect">
            <a:avLst/>
          </a:prstGeom>
          <a:solidFill>
            <a:srgbClr val="C9C997">
              <a:alpha val="80000"/>
            </a:srgbClr>
          </a:solidFill>
          <a:effectLst/>
        </p:spPr>
        <p:txBody>
          <a:bodyPr wrap="square" rtlCol="0">
            <a:spAutoFit/>
          </a:bodyPr>
          <a:lstStyle/>
          <a:p>
            <a:pPr algn="ctr"/>
            <a:r>
              <a:rPr lang="en-US" sz="900" dirty="0">
                <a:solidFill>
                  <a:schemeClr val="bg1"/>
                </a:solidFill>
                <a:latin typeface="Azo Sans Medium" panose="020B0703030303020204" pitchFamily="34" charset="0"/>
              </a:rPr>
              <a:t>Sub-Saharan African Peoples</a:t>
            </a:r>
          </a:p>
          <a:p>
            <a:pPr algn="ctr"/>
            <a:r>
              <a:rPr lang="en-US" sz="900" dirty="0">
                <a:solidFill>
                  <a:srgbClr val="1B365D"/>
                </a:solidFill>
                <a:latin typeface="Azo Sans Medium" panose="020B0703030303020204" pitchFamily="34" charset="0"/>
              </a:rPr>
              <a:t>Population:  1,016,087,785</a:t>
            </a:r>
          </a:p>
          <a:p>
            <a:pPr algn="ctr"/>
            <a:r>
              <a:rPr lang="en-US" sz="900" dirty="0">
                <a:solidFill>
                  <a:srgbClr val="1B365D"/>
                </a:solidFill>
                <a:latin typeface="Azo Sans Medium" panose="020B0703030303020204" pitchFamily="34" charset="0"/>
              </a:rPr>
              <a:t>Dying Daily:                20,885</a:t>
            </a:r>
          </a:p>
        </p:txBody>
      </p:sp>
      <p:sp>
        <p:nvSpPr>
          <p:cNvPr id="12" name="TextBox 11">
            <a:extLst>
              <a:ext uri="{FF2B5EF4-FFF2-40B4-BE49-F238E27FC236}">
                <a16:creationId xmlns:a16="http://schemas.microsoft.com/office/drawing/2014/main" id="{CBD49179-A44F-F4FB-79D0-B0E7D28AA393}"/>
              </a:ext>
            </a:extLst>
          </p:cNvPr>
          <p:cNvSpPr txBox="1"/>
          <p:nvPr/>
        </p:nvSpPr>
        <p:spPr>
          <a:xfrm>
            <a:off x="3916680" y="4709160"/>
            <a:ext cx="1645920" cy="507831"/>
          </a:xfrm>
          <a:prstGeom prst="rect">
            <a:avLst/>
          </a:prstGeom>
          <a:solidFill>
            <a:srgbClr val="CCAE8B">
              <a:alpha val="80000"/>
            </a:srgbClr>
          </a:solidFill>
          <a:effectLst/>
        </p:spPr>
        <p:txBody>
          <a:bodyPr wrap="square" rtlCol="0">
            <a:spAutoFit/>
          </a:bodyPr>
          <a:lstStyle/>
          <a:p>
            <a:pPr algn="ctr"/>
            <a:r>
              <a:rPr lang="en-US" sz="900" dirty="0">
                <a:solidFill>
                  <a:schemeClr val="bg1"/>
                </a:solidFill>
                <a:latin typeface="Azo Sans Medium" panose="020B0703030303020204" pitchFamily="34" charset="0"/>
              </a:rPr>
              <a:t>American Peoples</a:t>
            </a:r>
          </a:p>
          <a:p>
            <a:pPr algn="ctr"/>
            <a:r>
              <a:rPr lang="en-US" sz="900" dirty="0">
                <a:solidFill>
                  <a:srgbClr val="1B365D"/>
                </a:solidFill>
                <a:latin typeface="Azo Sans Medium" panose="020B0703030303020204" pitchFamily="34" charset="0"/>
              </a:rPr>
              <a:t>Population:   651,486,605</a:t>
            </a:r>
          </a:p>
          <a:p>
            <a:pPr algn="ctr"/>
            <a:r>
              <a:rPr lang="en-US" sz="900" dirty="0">
                <a:solidFill>
                  <a:srgbClr val="1B365D"/>
                </a:solidFill>
                <a:latin typeface="Azo Sans Medium" panose="020B0703030303020204" pitchFamily="34" charset="0"/>
              </a:rPr>
              <a:t>Dying Daily:              17,708</a:t>
            </a:r>
          </a:p>
        </p:txBody>
      </p:sp>
      <p:sp>
        <p:nvSpPr>
          <p:cNvPr id="13" name="TextBox 12">
            <a:extLst>
              <a:ext uri="{FF2B5EF4-FFF2-40B4-BE49-F238E27FC236}">
                <a16:creationId xmlns:a16="http://schemas.microsoft.com/office/drawing/2014/main" id="{C22D6D89-9A12-05FE-2A17-9BFDFEEAB6D7}"/>
              </a:ext>
            </a:extLst>
          </p:cNvPr>
          <p:cNvSpPr txBox="1"/>
          <p:nvPr/>
        </p:nvSpPr>
        <p:spPr>
          <a:xfrm>
            <a:off x="5791200" y="1864094"/>
            <a:ext cx="1828800" cy="507831"/>
          </a:xfrm>
          <a:prstGeom prst="rect">
            <a:avLst/>
          </a:prstGeom>
          <a:solidFill>
            <a:srgbClr val="9FB7CE">
              <a:alpha val="80000"/>
            </a:srgbClr>
          </a:solidFill>
          <a:effectLst/>
        </p:spPr>
        <p:txBody>
          <a:bodyPr wrap="square" rtlCol="0">
            <a:spAutoFit/>
          </a:bodyPr>
          <a:lstStyle/>
          <a:p>
            <a:pPr algn="ctr"/>
            <a:r>
              <a:rPr lang="en-US" sz="900" dirty="0">
                <a:solidFill>
                  <a:schemeClr val="bg1"/>
                </a:solidFill>
                <a:latin typeface="Azo Sans Medium" panose="020B0703030303020204" pitchFamily="34" charset="0"/>
              </a:rPr>
              <a:t>Central Asian Peoples</a:t>
            </a:r>
          </a:p>
          <a:p>
            <a:pPr algn="ctr"/>
            <a:r>
              <a:rPr lang="en-US" sz="900" dirty="0">
                <a:solidFill>
                  <a:srgbClr val="1B365D"/>
                </a:solidFill>
                <a:latin typeface="Azo Sans Medium" panose="020B0703030303020204" pitchFamily="34" charset="0"/>
              </a:rPr>
              <a:t>Population:	  388,742,150</a:t>
            </a:r>
          </a:p>
          <a:p>
            <a:pPr algn="ctr"/>
            <a:r>
              <a:rPr lang="en-US" sz="900" dirty="0">
                <a:solidFill>
                  <a:srgbClr val="1B365D"/>
                </a:solidFill>
                <a:latin typeface="Azo Sans Medium" panose="020B0703030303020204" pitchFamily="34" charset="0"/>
              </a:rPr>
              <a:t>Dying Daily:	               8,279</a:t>
            </a:r>
          </a:p>
        </p:txBody>
      </p:sp>
      <p:sp>
        <p:nvSpPr>
          <p:cNvPr id="14" name="TextBox 13">
            <a:extLst>
              <a:ext uri="{FF2B5EF4-FFF2-40B4-BE49-F238E27FC236}">
                <a16:creationId xmlns:a16="http://schemas.microsoft.com/office/drawing/2014/main" id="{B519F5BE-3887-BC45-EF96-9C3B693764A7}"/>
              </a:ext>
            </a:extLst>
          </p:cNvPr>
          <p:cNvSpPr txBox="1"/>
          <p:nvPr/>
        </p:nvSpPr>
        <p:spPr>
          <a:xfrm>
            <a:off x="7467600" y="3677408"/>
            <a:ext cx="1645920" cy="507831"/>
          </a:xfrm>
          <a:prstGeom prst="rect">
            <a:avLst/>
          </a:prstGeom>
          <a:solidFill>
            <a:srgbClr val="9BC6AF">
              <a:alpha val="80000"/>
            </a:srgbClr>
          </a:solidFill>
          <a:effectLst/>
        </p:spPr>
        <p:txBody>
          <a:bodyPr wrap="square" rtlCol="0">
            <a:spAutoFit/>
          </a:bodyPr>
          <a:lstStyle/>
          <a:p>
            <a:pPr algn="ctr"/>
            <a:r>
              <a:rPr lang="en-US" sz="900" dirty="0">
                <a:solidFill>
                  <a:schemeClr val="bg1"/>
                </a:solidFill>
                <a:latin typeface="Azo Sans Medium" panose="020B0703030303020204" pitchFamily="34" charset="0"/>
              </a:rPr>
              <a:t>South Asian Peoples</a:t>
            </a:r>
          </a:p>
          <a:p>
            <a:pPr algn="ctr"/>
            <a:r>
              <a:rPr lang="en-US" sz="900" dirty="0">
                <a:solidFill>
                  <a:srgbClr val="1B365D"/>
                </a:solidFill>
                <a:latin typeface="Azo Sans Medium" panose="020B0703030303020204" pitchFamily="34" charset="0"/>
              </a:rPr>
              <a:t>Population:  1,921,744,560</a:t>
            </a:r>
          </a:p>
          <a:p>
            <a:pPr algn="ctr"/>
            <a:r>
              <a:rPr lang="en-US" sz="900" dirty="0">
                <a:solidFill>
                  <a:srgbClr val="1B365D"/>
                </a:solidFill>
                <a:latin typeface="Azo Sans Medium" panose="020B0703030303020204" pitchFamily="34" charset="0"/>
              </a:rPr>
              <a:t>Dying Daily:                40,457</a:t>
            </a:r>
          </a:p>
        </p:txBody>
      </p:sp>
      <p:sp>
        <p:nvSpPr>
          <p:cNvPr id="15" name="TextBox 14">
            <a:extLst>
              <a:ext uri="{FF2B5EF4-FFF2-40B4-BE49-F238E27FC236}">
                <a16:creationId xmlns:a16="http://schemas.microsoft.com/office/drawing/2014/main" id="{A5ADB890-D809-B9D5-6C30-A9C81F4AB7BB}"/>
              </a:ext>
            </a:extLst>
          </p:cNvPr>
          <p:cNvSpPr txBox="1"/>
          <p:nvPr/>
        </p:nvSpPr>
        <p:spPr>
          <a:xfrm>
            <a:off x="10134600" y="2819400"/>
            <a:ext cx="1645920" cy="507831"/>
          </a:xfrm>
          <a:prstGeom prst="rect">
            <a:avLst/>
          </a:prstGeom>
          <a:solidFill>
            <a:srgbClr val="90C3CE">
              <a:alpha val="80000"/>
            </a:srgbClr>
          </a:solidFill>
          <a:effectLst/>
        </p:spPr>
        <p:txBody>
          <a:bodyPr wrap="square" rtlCol="0">
            <a:spAutoFit/>
          </a:bodyPr>
          <a:lstStyle/>
          <a:p>
            <a:pPr algn="ctr"/>
            <a:r>
              <a:rPr lang="en-US" sz="900" dirty="0">
                <a:solidFill>
                  <a:schemeClr val="bg1"/>
                </a:solidFill>
                <a:latin typeface="Azo Sans Medium" panose="020B0703030303020204" pitchFamily="34" charset="0"/>
              </a:rPr>
              <a:t>Asian Pacific Rim Peoples</a:t>
            </a:r>
          </a:p>
          <a:p>
            <a:pPr algn="ctr"/>
            <a:r>
              <a:rPr lang="en-US" sz="900" dirty="0">
                <a:solidFill>
                  <a:srgbClr val="1B365D"/>
                </a:solidFill>
                <a:latin typeface="Azo Sans Medium" panose="020B0703030303020204" pitchFamily="34" charset="0"/>
              </a:rPr>
              <a:t>Population:  2,344,647,135</a:t>
            </a:r>
          </a:p>
          <a:p>
            <a:pPr algn="ctr"/>
            <a:r>
              <a:rPr lang="en-US" sz="900" dirty="0">
                <a:solidFill>
                  <a:srgbClr val="1B365D"/>
                </a:solidFill>
                <a:latin typeface="Azo Sans Medium" panose="020B0703030303020204" pitchFamily="34" charset="0"/>
              </a:rPr>
              <a:t>Dying Daily:               47,860</a:t>
            </a:r>
          </a:p>
        </p:txBody>
      </p:sp>
      <p:sp>
        <p:nvSpPr>
          <p:cNvPr id="16" name="TextBox 15">
            <a:extLst>
              <a:ext uri="{FF2B5EF4-FFF2-40B4-BE49-F238E27FC236}">
                <a16:creationId xmlns:a16="http://schemas.microsoft.com/office/drawing/2014/main" id="{43CA3811-C80E-1BFD-B1B9-3EA7AFC500D0}"/>
              </a:ext>
            </a:extLst>
          </p:cNvPr>
          <p:cNvSpPr txBox="1"/>
          <p:nvPr/>
        </p:nvSpPr>
        <p:spPr>
          <a:xfrm>
            <a:off x="10439400" y="1524000"/>
            <a:ext cx="1645920" cy="507831"/>
          </a:xfrm>
          <a:prstGeom prst="rect">
            <a:avLst/>
          </a:prstGeom>
          <a:solidFill>
            <a:srgbClr val="D1D1D1">
              <a:alpha val="80000"/>
            </a:srgbClr>
          </a:solidFill>
          <a:effectLst/>
        </p:spPr>
        <p:txBody>
          <a:bodyPr wrap="square" rtlCol="0">
            <a:spAutoFit/>
          </a:bodyPr>
          <a:lstStyle/>
          <a:p>
            <a:pPr algn="ctr"/>
            <a:r>
              <a:rPr lang="en-US" sz="900" dirty="0">
                <a:solidFill>
                  <a:schemeClr val="bg1"/>
                </a:solidFill>
                <a:latin typeface="Azo Sans Medium" panose="020B0703030303020204" pitchFamily="34" charset="0"/>
              </a:rPr>
              <a:t>Deaf Peoples</a:t>
            </a:r>
          </a:p>
          <a:p>
            <a:pPr algn="ctr"/>
            <a:r>
              <a:rPr lang="en-US" sz="900" dirty="0">
                <a:solidFill>
                  <a:srgbClr val="1B365D"/>
                </a:solidFill>
                <a:latin typeface="Azo Sans Medium" panose="020B0703030303020204" pitchFamily="34" charset="0"/>
              </a:rPr>
              <a:t>Population:  754,994,340</a:t>
            </a:r>
          </a:p>
          <a:p>
            <a:pPr algn="ctr"/>
            <a:r>
              <a:rPr lang="en-US" sz="900" dirty="0">
                <a:solidFill>
                  <a:srgbClr val="1B365D"/>
                </a:solidFill>
                <a:latin typeface="Azo Sans Medium" panose="020B0703030303020204" pitchFamily="34" charset="0"/>
              </a:rPr>
              <a:t>Dying Daily:                1,593</a:t>
            </a:r>
          </a:p>
        </p:txBody>
      </p:sp>
    </p:spTree>
    <p:extLst>
      <p:ext uri="{BB962C8B-B14F-4D97-AF65-F5344CB8AC3E}">
        <p14:creationId xmlns:p14="http://schemas.microsoft.com/office/powerpoint/2010/main" val="2490929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rcRect/>
          <a:stretch/>
        </p:blipFill>
        <p:spPr>
          <a:xfrm>
            <a:off x="0" y="2492"/>
            <a:ext cx="12188951" cy="6853016"/>
          </a:xfrm>
          <a:prstGeom prst="rect">
            <a:avLst/>
          </a:prstGeom>
        </p:spPr>
      </p:pic>
      <p:sp>
        <p:nvSpPr>
          <p:cNvPr id="3" name="TextBox 2"/>
          <p:cNvSpPr txBox="1"/>
          <p:nvPr/>
        </p:nvSpPr>
        <p:spPr>
          <a:xfrm>
            <a:off x="4114800" y="457200"/>
            <a:ext cx="7620000" cy="457200"/>
          </a:xfrm>
          <a:prstGeom prst="rect">
            <a:avLst/>
          </a:prstGeom>
          <a:noFill/>
        </p:spPr>
        <p:txBody>
          <a:bodyPr wrap="square" rtlCol="0">
            <a:spAutoFit/>
          </a:bodyPr>
          <a:lstStyle/>
          <a:p>
            <a:pPr algn="ctr"/>
            <a:r>
              <a:rPr lang="en-US" sz="2800" b="1" spc="100">
                <a:solidFill>
                  <a:schemeClr val="bg1"/>
                </a:solidFill>
                <a:latin typeface="Azo Sans Light" panose="020B0403030303020204" pitchFamily="34" charset="0"/>
              </a:rPr>
              <a:t>American Peoples</a:t>
            </a:r>
          </a:p>
        </p:txBody>
      </p:sp>
      <p:sp>
        <p:nvSpPr>
          <p:cNvPr id="5" name="TextBox 4"/>
          <p:cNvSpPr txBox="1"/>
          <p:nvPr/>
        </p:nvSpPr>
        <p:spPr>
          <a:xfrm>
            <a:off x="272143" y="3810000"/>
            <a:ext cx="4267200" cy="861774"/>
          </a:xfrm>
          <a:prstGeom prst="rect">
            <a:avLst/>
          </a:prstGeom>
          <a:noFill/>
        </p:spPr>
        <p:txBody>
          <a:bodyPr wrap="square" rtlCol="0">
            <a:spAutoFit/>
          </a:bodyPr>
          <a:lstStyle/>
          <a:p>
            <a:pPr algn="ctr"/>
            <a:r>
              <a:rPr lang="en-US" sz="1600" b="1" dirty="0">
                <a:solidFill>
                  <a:srgbClr val="B83A4B"/>
                </a:solidFill>
                <a:latin typeface="Azo Sans" panose="020B0603030303020204" pitchFamily="34" charset="0"/>
              </a:rPr>
              <a:t>American Peoples</a:t>
            </a:r>
          </a:p>
          <a:p>
            <a:pPr algn="ctr">
              <a:spcBef>
                <a:spcPts val="600"/>
              </a:spcBef>
            </a:pPr>
            <a:r>
              <a:rPr lang="en-US" sz="1200" b="1" dirty="0">
                <a:solidFill>
                  <a:srgbClr val="B83A4B"/>
                </a:solidFill>
                <a:latin typeface="Azo Sans" panose="020B0603030303020204" pitchFamily="34" charset="0"/>
              </a:rPr>
              <a:t>652</a:t>
            </a:r>
            <a:r>
              <a:rPr lang="en-US" sz="1200" dirty="0">
                <a:solidFill>
                  <a:srgbClr val="B83A4B"/>
                </a:solidFill>
                <a:latin typeface="Azo Sans" panose="020B0603030303020204" pitchFamily="34" charset="0"/>
              </a:rPr>
              <a:t> </a:t>
            </a:r>
            <a:r>
              <a:rPr lang="en-US" sz="1200" b="1" dirty="0">
                <a:solidFill>
                  <a:srgbClr val="B83A4B"/>
                </a:solidFill>
                <a:latin typeface="Azo Sans" panose="020B0603030303020204" pitchFamily="34" charset="0"/>
              </a:rPr>
              <a:t>million</a:t>
            </a:r>
            <a:r>
              <a:rPr lang="en-US" sz="1200" dirty="0">
                <a:solidFill>
                  <a:srgbClr val="B83A4B"/>
                </a:solidFill>
                <a:latin typeface="Azo Sans" panose="020B0603030303020204" pitchFamily="34" charset="0"/>
              </a:rPr>
              <a:t> people</a:t>
            </a:r>
          </a:p>
          <a:p>
            <a:pPr algn="ctr">
              <a:spcBef>
                <a:spcPts val="600"/>
              </a:spcBef>
            </a:pPr>
            <a:r>
              <a:rPr lang="en-US" sz="1200" b="1" dirty="0">
                <a:solidFill>
                  <a:srgbClr val="B83A4B"/>
                </a:solidFill>
                <a:latin typeface="Azo Sans" panose="020B0603030303020204" pitchFamily="34" charset="0"/>
              </a:rPr>
              <a:t>12,324</a:t>
            </a:r>
            <a:r>
              <a:rPr lang="en-US" sz="1200" dirty="0">
                <a:solidFill>
                  <a:srgbClr val="B83A4B"/>
                </a:solidFill>
                <a:latin typeface="Azo Sans" panose="020B0603030303020204" pitchFamily="34" charset="0"/>
              </a:rPr>
              <a:t> are Dying Daily without Christ</a:t>
            </a:r>
          </a:p>
        </p:txBody>
      </p:sp>
      <p:sp>
        <p:nvSpPr>
          <p:cNvPr id="11" name="TextBox 10">
            <a:extLst>
              <a:ext uri="{FF2B5EF4-FFF2-40B4-BE49-F238E27FC236}">
                <a16:creationId xmlns:a16="http://schemas.microsoft.com/office/drawing/2014/main" id="{0F5F479F-F380-03D7-4153-E062A7ECC38C}"/>
              </a:ext>
            </a:extLst>
          </p:cNvPr>
          <p:cNvSpPr txBox="1"/>
          <p:nvPr/>
        </p:nvSpPr>
        <p:spPr>
          <a:xfrm>
            <a:off x="7543800" y="6583680"/>
            <a:ext cx="4343400" cy="182880"/>
          </a:xfrm>
          <a:prstGeom prst="rect">
            <a:avLst/>
          </a:prstGeom>
          <a:noFill/>
        </p:spPr>
        <p:txBody>
          <a:bodyPr wrap="square" rtlCol="0">
            <a:spAutoFit/>
          </a:bodyPr>
          <a:lstStyle/>
          <a:p>
            <a:pPr algn="r"/>
            <a:r>
              <a:rPr lang="en-US" sz="600">
                <a:solidFill>
                  <a:schemeClr val="bg1"/>
                </a:solidFill>
                <a:latin typeface="Azo Sans" panose="020B0603030303020204" pitchFamily="34" charset="0"/>
              </a:rPr>
              <a:t>Copyright © 2025 IMB, Global Research</a:t>
            </a:r>
          </a:p>
        </p:txBody>
      </p:sp>
      <p:pic>
        <p:nvPicPr>
          <p:cNvPr id="10" name="Picture 9" descr="A black background with blue text&#10;&#10;Description automatically generated">
            <a:extLst>
              <a:ext uri="{FF2B5EF4-FFF2-40B4-BE49-F238E27FC236}">
                <a16:creationId xmlns:a16="http://schemas.microsoft.com/office/drawing/2014/main" id="{A6711B5E-1125-25B7-60F0-BE41E59A4B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00" y="5212080"/>
            <a:ext cx="1828800" cy="629174"/>
          </a:xfrm>
          <a:prstGeom prst="rect">
            <a:avLst/>
          </a:prstGeom>
        </p:spPr>
      </p:pic>
      <p:sp>
        <p:nvSpPr>
          <p:cNvPr id="12" name="TextBox 11">
            <a:extLst>
              <a:ext uri="{FF2B5EF4-FFF2-40B4-BE49-F238E27FC236}">
                <a16:creationId xmlns:a16="http://schemas.microsoft.com/office/drawing/2014/main" id="{AA1978D1-DA80-2A15-BF27-B28D05BDC288}"/>
              </a:ext>
            </a:extLst>
          </p:cNvPr>
          <p:cNvSpPr txBox="1"/>
          <p:nvPr/>
        </p:nvSpPr>
        <p:spPr>
          <a:xfrm>
            <a:off x="284770" y="6583680"/>
            <a:ext cx="4287230" cy="184666"/>
          </a:xfrm>
          <a:prstGeom prst="rect">
            <a:avLst/>
          </a:prstGeom>
          <a:noFill/>
        </p:spPr>
        <p:txBody>
          <a:bodyPr wrap="square" rtlCol="0">
            <a:spAutoFit/>
          </a:bodyPr>
          <a:lstStyle/>
          <a:p>
            <a:r>
              <a:rPr lang="en-US" sz="600">
                <a:solidFill>
                  <a:schemeClr val="bg1"/>
                </a:solidFill>
                <a:latin typeface="Azo Sans" panose="020B0603030303020204" pitchFamily="34" charset="0"/>
              </a:rPr>
              <a:t>People Group, Population, and Dying Daily estimates are as of 1/1/2025</a:t>
            </a:r>
          </a:p>
        </p:txBody>
      </p:sp>
    </p:spTree>
    <p:extLst>
      <p:ext uri="{BB962C8B-B14F-4D97-AF65-F5344CB8AC3E}">
        <p14:creationId xmlns:p14="http://schemas.microsoft.com/office/powerpoint/2010/main" val="116003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DAE31-04F0-6620-468B-3EAB81CF1CB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09709E0-FEFC-48CC-26F9-A796C8136244}"/>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0" y="2492"/>
            <a:ext cx="12188951" cy="6853016"/>
          </a:xfrm>
          <a:prstGeom prst="rect">
            <a:avLst/>
          </a:prstGeom>
        </p:spPr>
      </p:pic>
      <p:sp>
        <p:nvSpPr>
          <p:cNvPr id="3" name="TextBox 2">
            <a:extLst>
              <a:ext uri="{FF2B5EF4-FFF2-40B4-BE49-F238E27FC236}">
                <a16:creationId xmlns:a16="http://schemas.microsoft.com/office/drawing/2014/main" id="{AFBC98B1-B792-A2E1-9904-B37A1622C4C2}"/>
              </a:ext>
            </a:extLst>
          </p:cNvPr>
          <p:cNvSpPr txBox="1"/>
          <p:nvPr/>
        </p:nvSpPr>
        <p:spPr>
          <a:xfrm>
            <a:off x="6248400" y="457200"/>
            <a:ext cx="5486400" cy="457200"/>
          </a:xfrm>
          <a:prstGeom prst="rect">
            <a:avLst/>
          </a:prstGeom>
          <a:noFill/>
        </p:spPr>
        <p:txBody>
          <a:bodyPr wrap="square" rtlCol="0">
            <a:spAutoFit/>
          </a:bodyPr>
          <a:lstStyle/>
          <a:p>
            <a:pPr algn="ctr"/>
            <a:r>
              <a:rPr lang="en-US" sz="2800" b="1" spc="100">
                <a:solidFill>
                  <a:schemeClr val="bg1"/>
                </a:solidFill>
                <a:latin typeface="Azo Sans Light" panose="020B0403030303020204" pitchFamily="34" charset="0"/>
              </a:rPr>
              <a:t>Asian Pacific Rim Peoples</a:t>
            </a:r>
          </a:p>
        </p:txBody>
      </p:sp>
      <p:sp>
        <p:nvSpPr>
          <p:cNvPr id="5" name="TextBox 4">
            <a:extLst>
              <a:ext uri="{FF2B5EF4-FFF2-40B4-BE49-F238E27FC236}">
                <a16:creationId xmlns:a16="http://schemas.microsoft.com/office/drawing/2014/main" id="{806D0863-CD01-04A0-E5D0-620A2A5478A5}"/>
              </a:ext>
            </a:extLst>
          </p:cNvPr>
          <p:cNvSpPr txBox="1"/>
          <p:nvPr/>
        </p:nvSpPr>
        <p:spPr>
          <a:xfrm>
            <a:off x="7315200" y="3429000"/>
            <a:ext cx="4267200" cy="861774"/>
          </a:xfrm>
          <a:prstGeom prst="rect">
            <a:avLst/>
          </a:prstGeom>
          <a:noFill/>
        </p:spPr>
        <p:txBody>
          <a:bodyPr wrap="square" rtlCol="0">
            <a:spAutoFit/>
          </a:bodyPr>
          <a:lstStyle/>
          <a:p>
            <a:pPr algn="ctr"/>
            <a:r>
              <a:rPr lang="en-US" sz="1600" b="1" dirty="0">
                <a:solidFill>
                  <a:srgbClr val="B83A4B"/>
                </a:solidFill>
                <a:latin typeface="Azo Sans" panose="020B0603030303020204" pitchFamily="34" charset="0"/>
              </a:rPr>
              <a:t>Asian Pacific Rim Peoples</a:t>
            </a:r>
          </a:p>
          <a:p>
            <a:pPr algn="ctr">
              <a:spcBef>
                <a:spcPts val="600"/>
              </a:spcBef>
            </a:pPr>
            <a:r>
              <a:rPr lang="en-US" sz="1200" b="1" dirty="0">
                <a:solidFill>
                  <a:srgbClr val="B83A4B"/>
                </a:solidFill>
                <a:latin typeface="Azo Sans" panose="020B0603030303020204" pitchFamily="34" charset="0"/>
              </a:rPr>
              <a:t>2.34 billion</a:t>
            </a:r>
            <a:r>
              <a:rPr lang="en-US" sz="1200" dirty="0">
                <a:solidFill>
                  <a:srgbClr val="B83A4B"/>
                </a:solidFill>
                <a:latin typeface="Azo Sans" panose="020B0603030303020204" pitchFamily="34" charset="0"/>
              </a:rPr>
              <a:t> people</a:t>
            </a:r>
          </a:p>
          <a:p>
            <a:pPr algn="ctr">
              <a:spcBef>
                <a:spcPts val="600"/>
              </a:spcBef>
            </a:pPr>
            <a:r>
              <a:rPr lang="en-US" sz="1200" b="1" dirty="0">
                <a:solidFill>
                  <a:srgbClr val="B83A4B"/>
                </a:solidFill>
                <a:latin typeface="Azo Sans" panose="020B0603030303020204" pitchFamily="34" charset="0"/>
              </a:rPr>
              <a:t>47,860</a:t>
            </a:r>
            <a:r>
              <a:rPr lang="en-US" sz="1200" dirty="0">
                <a:solidFill>
                  <a:srgbClr val="B83A4B"/>
                </a:solidFill>
                <a:latin typeface="Azo Sans" panose="020B0603030303020204" pitchFamily="34" charset="0"/>
              </a:rPr>
              <a:t> are Dying Daily without Christ</a:t>
            </a:r>
          </a:p>
        </p:txBody>
      </p:sp>
      <p:sp>
        <p:nvSpPr>
          <p:cNvPr id="11" name="TextBox 10">
            <a:extLst>
              <a:ext uri="{FF2B5EF4-FFF2-40B4-BE49-F238E27FC236}">
                <a16:creationId xmlns:a16="http://schemas.microsoft.com/office/drawing/2014/main" id="{E22C5AB8-FE4A-7B4B-1C8C-2C7B8461B780}"/>
              </a:ext>
            </a:extLst>
          </p:cNvPr>
          <p:cNvSpPr txBox="1"/>
          <p:nvPr/>
        </p:nvSpPr>
        <p:spPr>
          <a:xfrm>
            <a:off x="7543800" y="6583680"/>
            <a:ext cx="4343400" cy="182880"/>
          </a:xfrm>
          <a:prstGeom prst="rect">
            <a:avLst/>
          </a:prstGeom>
          <a:noFill/>
        </p:spPr>
        <p:txBody>
          <a:bodyPr wrap="square" rtlCol="0">
            <a:spAutoFit/>
          </a:bodyPr>
          <a:lstStyle/>
          <a:p>
            <a:pPr algn="r"/>
            <a:r>
              <a:rPr lang="en-US" sz="600">
                <a:solidFill>
                  <a:schemeClr val="bg1"/>
                </a:solidFill>
                <a:latin typeface="Azo Sans" panose="020B0603030303020204" pitchFamily="34" charset="0"/>
              </a:rPr>
              <a:t>Copyright © 2025 IMB, Global Research</a:t>
            </a:r>
          </a:p>
        </p:txBody>
      </p:sp>
      <p:pic>
        <p:nvPicPr>
          <p:cNvPr id="10" name="Picture 9" descr="A black background with blue text&#10;&#10;Description automatically generated">
            <a:extLst>
              <a:ext uri="{FF2B5EF4-FFF2-40B4-BE49-F238E27FC236}">
                <a16:creationId xmlns:a16="http://schemas.microsoft.com/office/drawing/2014/main" id="{EE94C828-6124-E5C6-BCB4-A462CDB34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00" y="1188720"/>
            <a:ext cx="1828800" cy="629174"/>
          </a:xfrm>
          <a:prstGeom prst="rect">
            <a:avLst/>
          </a:prstGeom>
        </p:spPr>
      </p:pic>
      <p:sp>
        <p:nvSpPr>
          <p:cNvPr id="12" name="TextBox 11">
            <a:extLst>
              <a:ext uri="{FF2B5EF4-FFF2-40B4-BE49-F238E27FC236}">
                <a16:creationId xmlns:a16="http://schemas.microsoft.com/office/drawing/2014/main" id="{FE88DA77-0269-D5EB-1B1C-1E9A3939EA4E}"/>
              </a:ext>
            </a:extLst>
          </p:cNvPr>
          <p:cNvSpPr txBox="1"/>
          <p:nvPr/>
        </p:nvSpPr>
        <p:spPr>
          <a:xfrm>
            <a:off x="284770" y="6583680"/>
            <a:ext cx="4287230" cy="184666"/>
          </a:xfrm>
          <a:prstGeom prst="rect">
            <a:avLst/>
          </a:prstGeom>
          <a:noFill/>
        </p:spPr>
        <p:txBody>
          <a:bodyPr wrap="square" rtlCol="0">
            <a:spAutoFit/>
          </a:bodyPr>
          <a:lstStyle/>
          <a:p>
            <a:r>
              <a:rPr lang="en-US" sz="600">
                <a:solidFill>
                  <a:schemeClr val="bg1"/>
                </a:solidFill>
                <a:latin typeface="Azo Sans" panose="020B0603030303020204" pitchFamily="34" charset="0"/>
              </a:rPr>
              <a:t>People Group, Population, and Dying Daily estimates are as of 1/1/2025</a:t>
            </a:r>
          </a:p>
        </p:txBody>
      </p:sp>
    </p:spTree>
    <p:extLst>
      <p:ext uri="{BB962C8B-B14F-4D97-AF65-F5344CB8AC3E}">
        <p14:creationId xmlns:p14="http://schemas.microsoft.com/office/powerpoint/2010/main" val="280592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BEDE-98A2-8D38-4C8B-730F3937343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1A694B2-05F5-F304-5C95-B20F33123A7F}"/>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0" y="2492"/>
            <a:ext cx="12188951" cy="6853016"/>
          </a:xfrm>
          <a:prstGeom prst="rect">
            <a:avLst/>
          </a:prstGeom>
        </p:spPr>
      </p:pic>
      <p:sp>
        <p:nvSpPr>
          <p:cNvPr id="3" name="TextBox 2">
            <a:extLst>
              <a:ext uri="{FF2B5EF4-FFF2-40B4-BE49-F238E27FC236}">
                <a16:creationId xmlns:a16="http://schemas.microsoft.com/office/drawing/2014/main" id="{9451CAAA-D073-8C80-8035-93DA0B498674}"/>
              </a:ext>
            </a:extLst>
          </p:cNvPr>
          <p:cNvSpPr txBox="1"/>
          <p:nvPr/>
        </p:nvSpPr>
        <p:spPr>
          <a:xfrm>
            <a:off x="1828800" y="457200"/>
            <a:ext cx="6629400" cy="457200"/>
          </a:xfrm>
          <a:prstGeom prst="rect">
            <a:avLst/>
          </a:prstGeom>
          <a:noFill/>
        </p:spPr>
        <p:txBody>
          <a:bodyPr wrap="square" rtlCol="0">
            <a:spAutoFit/>
          </a:bodyPr>
          <a:lstStyle/>
          <a:p>
            <a:pPr algn="ctr"/>
            <a:r>
              <a:rPr lang="en-US" sz="2800" b="1" spc="100">
                <a:solidFill>
                  <a:schemeClr val="bg1"/>
                </a:solidFill>
                <a:latin typeface="Azo Sans Light" panose="020B0403030303020204" pitchFamily="34" charset="0"/>
              </a:rPr>
              <a:t>Central Asian Peoples</a:t>
            </a:r>
          </a:p>
        </p:txBody>
      </p:sp>
      <p:sp>
        <p:nvSpPr>
          <p:cNvPr id="5" name="TextBox 4">
            <a:extLst>
              <a:ext uri="{FF2B5EF4-FFF2-40B4-BE49-F238E27FC236}">
                <a16:creationId xmlns:a16="http://schemas.microsoft.com/office/drawing/2014/main" id="{24D0A1B9-4531-7B63-9A95-FF68848AD1A2}"/>
              </a:ext>
            </a:extLst>
          </p:cNvPr>
          <p:cNvSpPr txBox="1"/>
          <p:nvPr/>
        </p:nvSpPr>
        <p:spPr>
          <a:xfrm>
            <a:off x="533400" y="2000425"/>
            <a:ext cx="3050177" cy="861774"/>
          </a:xfrm>
          <a:prstGeom prst="rect">
            <a:avLst/>
          </a:prstGeom>
          <a:noFill/>
        </p:spPr>
        <p:txBody>
          <a:bodyPr wrap="square" rtlCol="0">
            <a:spAutoFit/>
          </a:bodyPr>
          <a:lstStyle/>
          <a:p>
            <a:pPr algn="ctr"/>
            <a:r>
              <a:rPr lang="en-US" sz="1600" b="1" dirty="0">
                <a:solidFill>
                  <a:srgbClr val="B83A4B"/>
                </a:solidFill>
                <a:latin typeface="Azo Sans" panose="020B0603030303020204" pitchFamily="34" charset="0"/>
              </a:rPr>
              <a:t>Central Asian Peoples</a:t>
            </a:r>
          </a:p>
          <a:p>
            <a:pPr algn="ctr">
              <a:spcBef>
                <a:spcPts val="600"/>
              </a:spcBef>
            </a:pPr>
            <a:r>
              <a:rPr lang="en-US" sz="1200" b="1" dirty="0">
                <a:solidFill>
                  <a:srgbClr val="B83A4B"/>
                </a:solidFill>
                <a:latin typeface="Azo Sans" panose="020B0603030303020204" pitchFamily="34" charset="0"/>
              </a:rPr>
              <a:t>389</a:t>
            </a:r>
            <a:r>
              <a:rPr lang="en-US" sz="1200" dirty="0">
                <a:solidFill>
                  <a:srgbClr val="B83A4B"/>
                </a:solidFill>
                <a:latin typeface="Azo Sans" panose="020B0603030303020204" pitchFamily="34" charset="0"/>
              </a:rPr>
              <a:t> </a:t>
            </a:r>
            <a:r>
              <a:rPr lang="en-US" sz="1200" b="1" dirty="0">
                <a:solidFill>
                  <a:srgbClr val="B83A4B"/>
                </a:solidFill>
                <a:latin typeface="Azo Sans" panose="020B0603030303020204" pitchFamily="34" charset="0"/>
              </a:rPr>
              <a:t>million</a:t>
            </a:r>
            <a:r>
              <a:rPr lang="en-US" sz="1200" dirty="0">
                <a:solidFill>
                  <a:srgbClr val="B83A4B"/>
                </a:solidFill>
                <a:latin typeface="Azo Sans" panose="020B0603030303020204" pitchFamily="34" charset="0"/>
              </a:rPr>
              <a:t> people</a:t>
            </a:r>
          </a:p>
          <a:p>
            <a:pPr algn="ctr">
              <a:spcBef>
                <a:spcPts val="600"/>
              </a:spcBef>
            </a:pPr>
            <a:r>
              <a:rPr lang="en-US" sz="1200" b="1" dirty="0">
                <a:solidFill>
                  <a:srgbClr val="B83A4B"/>
                </a:solidFill>
                <a:latin typeface="Azo Sans" panose="020B0603030303020204" pitchFamily="34" charset="0"/>
              </a:rPr>
              <a:t>8,279</a:t>
            </a:r>
            <a:r>
              <a:rPr lang="en-US" sz="1200" dirty="0">
                <a:solidFill>
                  <a:srgbClr val="B83A4B"/>
                </a:solidFill>
                <a:latin typeface="Azo Sans" panose="020B0603030303020204" pitchFamily="34" charset="0"/>
              </a:rPr>
              <a:t> are Dying Daily without Christ</a:t>
            </a:r>
          </a:p>
        </p:txBody>
      </p:sp>
      <p:pic>
        <p:nvPicPr>
          <p:cNvPr id="10" name="Picture 9" descr="A black background with blue text&#10;&#10;Description automatically generated">
            <a:extLst>
              <a:ext uri="{FF2B5EF4-FFF2-40B4-BE49-F238E27FC236}">
                <a16:creationId xmlns:a16="http://schemas.microsoft.com/office/drawing/2014/main" id="{17EA4B42-6056-D4DE-1C5F-6DBC82D97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00" y="5212080"/>
            <a:ext cx="1828800" cy="629174"/>
          </a:xfrm>
          <a:prstGeom prst="rect">
            <a:avLst/>
          </a:prstGeom>
        </p:spPr>
      </p:pic>
      <p:sp>
        <p:nvSpPr>
          <p:cNvPr id="2" name="TextBox 1">
            <a:extLst>
              <a:ext uri="{FF2B5EF4-FFF2-40B4-BE49-F238E27FC236}">
                <a16:creationId xmlns:a16="http://schemas.microsoft.com/office/drawing/2014/main" id="{7C0E48F1-06A4-A6F1-9882-CFF2A73D1F34}"/>
              </a:ext>
            </a:extLst>
          </p:cNvPr>
          <p:cNvSpPr txBox="1"/>
          <p:nvPr/>
        </p:nvSpPr>
        <p:spPr>
          <a:xfrm>
            <a:off x="7543800" y="6583680"/>
            <a:ext cx="4343400" cy="182880"/>
          </a:xfrm>
          <a:prstGeom prst="rect">
            <a:avLst/>
          </a:prstGeom>
          <a:noFill/>
        </p:spPr>
        <p:txBody>
          <a:bodyPr wrap="square" rtlCol="0">
            <a:spAutoFit/>
          </a:bodyPr>
          <a:lstStyle/>
          <a:p>
            <a:pPr algn="r"/>
            <a:r>
              <a:rPr lang="en-US" sz="600">
                <a:solidFill>
                  <a:schemeClr val="bg1"/>
                </a:solidFill>
                <a:latin typeface="Azo Sans" panose="020B0603030303020204" pitchFamily="34" charset="0"/>
              </a:rPr>
              <a:t>Copyright © 2025 IMB, Global Research</a:t>
            </a:r>
          </a:p>
        </p:txBody>
      </p:sp>
      <p:sp>
        <p:nvSpPr>
          <p:cNvPr id="6" name="TextBox 5">
            <a:extLst>
              <a:ext uri="{FF2B5EF4-FFF2-40B4-BE49-F238E27FC236}">
                <a16:creationId xmlns:a16="http://schemas.microsoft.com/office/drawing/2014/main" id="{351CD3F9-304A-D369-EFCE-CD174EA54658}"/>
              </a:ext>
            </a:extLst>
          </p:cNvPr>
          <p:cNvSpPr txBox="1"/>
          <p:nvPr/>
        </p:nvSpPr>
        <p:spPr>
          <a:xfrm>
            <a:off x="284770" y="6583680"/>
            <a:ext cx="4287230" cy="184666"/>
          </a:xfrm>
          <a:prstGeom prst="rect">
            <a:avLst/>
          </a:prstGeom>
          <a:noFill/>
        </p:spPr>
        <p:txBody>
          <a:bodyPr wrap="square" rtlCol="0">
            <a:spAutoFit/>
          </a:bodyPr>
          <a:lstStyle/>
          <a:p>
            <a:r>
              <a:rPr lang="en-US" sz="600">
                <a:solidFill>
                  <a:schemeClr val="bg1"/>
                </a:solidFill>
                <a:latin typeface="Azo Sans" panose="020B0603030303020204" pitchFamily="34" charset="0"/>
              </a:rPr>
              <a:t>People Group, Population, and Dying Daily estimates are as of 1/1/2025</a:t>
            </a:r>
          </a:p>
        </p:txBody>
      </p:sp>
    </p:spTree>
    <p:extLst>
      <p:ext uri="{BB962C8B-B14F-4D97-AF65-F5344CB8AC3E}">
        <p14:creationId xmlns:p14="http://schemas.microsoft.com/office/powerpoint/2010/main" val="9581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E3976-4724-FCF4-E328-5F72A549FD7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48D7F9C-5CE0-EC31-1AAC-7A83828E3D58}"/>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0" y="2492"/>
            <a:ext cx="12188951" cy="6853015"/>
          </a:xfrm>
          <a:prstGeom prst="rect">
            <a:avLst/>
          </a:prstGeom>
        </p:spPr>
      </p:pic>
      <p:sp>
        <p:nvSpPr>
          <p:cNvPr id="3" name="TextBox 2">
            <a:extLst>
              <a:ext uri="{FF2B5EF4-FFF2-40B4-BE49-F238E27FC236}">
                <a16:creationId xmlns:a16="http://schemas.microsoft.com/office/drawing/2014/main" id="{5C5E2C4C-89CC-00A0-3CAB-F1207E4DAD82}"/>
              </a:ext>
            </a:extLst>
          </p:cNvPr>
          <p:cNvSpPr txBox="1"/>
          <p:nvPr/>
        </p:nvSpPr>
        <p:spPr>
          <a:xfrm>
            <a:off x="1828800" y="457200"/>
            <a:ext cx="8382000" cy="457200"/>
          </a:xfrm>
          <a:prstGeom prst="rect">
            <a:avLst/>
          </a:prstGeom>
          <a:noFill/>
        </p:spPr>
        <p:txBody>
          <a:bodyPr wrap="square" rtlCol="0">
            <a:spAutoFit/>
          </a:bodyPr>
          <a:lstStyle/>
          <a:p>
            <a:pPr algn="ctr"/>
            <a:r>
              <a:rPr lang="en-US" sz="2800" b="1" spc="100">
                <a:solidFill>
                  <a:schemeClr val="bg1"/>
                </a:solidFill>
                <a:latin typeface="Azo Sans Light" panose="020B0403030303020204" pitchFamily="34" charset="0"/>
              </a:rPr>
              <a:t>Deaf Peoples</a:t>
            </a:r>
          </a:p>
        </p:txBody>
      </p:sp>
      <p:sp>
        <p:nvSpPr>
          <p:cNvPr id="5" name="TextBox 4">
            <a:extLst>
              <a:ext uri="{FF2B5EF4-FFF2-40B4-BE49-F238E27FC236}">
                <a16:creationId xmlns:a16="http://schemas.microsoft.com/office/drawing/2014/main" id="{7A029589-031B-50DD-5FCA-3C63655141CE}"/>
              </a:ext>
            </a:extLst>
          </p:cNvPr>
          <p:cNvSpPr txBox="1"/>
          <p:nvPr/>
        </p:nvSpPr>
        <p:spPr>
          <a:xfrm>
            <a:off x="7391400" y="4664893"/>
            <a:ext cx="3050177" cy="861774"/>
          </a:xfrm>
          <a:prstGeom prst="rect">
            <a:avLst/>
          </a:prstGeom>
          <a:noFill/>
        </p:spPr>
        <p:txBody>
          <a:bodyPr wrap="square" rtlCol="0">
            <a:spAutoFit/>
          </a:bodyPr>
          <a:lstStyle/>
          <a:p>
            <a:pPr algn="ctr"/>
            <a:r>
              <a:rPr lang="en-US" sz="1600" b="1" dirty="0">
                <a:solidFill>
                  <a:srgbClr val="B83A4B"/>
                </a:solidFill>
                <a:latin typeface="Azo Sans" panose="020B0603030303020204" pitchFamily="34" charset="0"/>
              </a:rPr>
              <a:t>Deaf Peoples</a:t>
            </a:r>
          </a:p>
          <a:p>
            <a:pPr algn="ctr">
              <a:spcBef>
                <a:spcPts val="600"/>
              </a:spcBef>
            </a:pPr>
            <a:r>
              <a:rPr lang="en-US" sz="1200" b="1" dirty="0">
                <a:solidFill>
                  <a:srgbClr val="B83A4B"/>
                </a:solidFill>
                <a:latin typeface="Azo Sans" panose="020B0603030303020204" pitchFamily="34" charset="0"/>
              </a:rPr>
              <a:t>75</a:t>
            </a:r>
            <a:r>
              <a:rPr lang="en-US" sz="1200" dirty="0">
                <a:solidFill>
                  <a:srgbClr val="B83A4B"/>
                </a:solidFill>
                <a:latin typeface="Azo Sans" panose="020B0603030303020204" pitchFamily="34" charset="0"/>
              </a:rPr>
              <a:t> </a:t>
            </a:r>
            <a:r>
              <a:rPr lang="en-US" sz="1200" b="1" dirty="0">
                <a:solidFill>
                  <a:srgbClr val="B83A4B"/>
                </a:solidFill>
                <a:latin typeface="Azo Sans" panose="020B0603030303020204" pitchFamily="34" charset="0"/>
              </a:rPr>
              <a:t>million</a:t>
            </a:r>
            <a:r>
              <a:rPr lang="en-US" sz="1200" dirty="0">
                <a:solidFill>
                  <a:srgbClr val="B83A4B"/>
                </a:solidFill>
                <a:latin typeface="Azo Sans" panose="020B0603030303020204" pitchFamily="34" charset="0"/>
              </a:rPr>
              <a:t> people</a:t>
            </a:r>
          </a:p>
          <a:p>
            <a:pPr algn="ctr">
              <a:spcBef>
                <a:spcPts val="600"/>
              </a:spcBef>
            </a:pPr>
            <a:r>
              <a:rPr lang="en-US" sz="1200" b="1" dirty="0">
                <a:solidFill>
                  <a:srgbClr val="B83A4B"/>
                </a:solidFill>
                <a:latin typeface="Azo Sans" panose="020B0603030303020204" pitchFamily="34" charset="0"/>
              </a:rPr>
              <a:t>1,593</a:t>
            </a:r>
            <a:r>
              <a:rPr lang="en-US" sz="1200" dirty="0">
                <a:solidFill>
                  <a:srgbClr val="B83A4B"/>
                </a:solidFill>
                <a:latin typeface="Azo Sans" panose="020B0603030303020204" pitchFamily="34" charset="0"/>
              </a:rPr>
              <a:t> are Dying Daily without Christ</a:t>
            </a:r>
          </a:p>
        </p:txBody>
      </p:sp>
      <p:pic>
        <p:nvPicPr>
          <p:cNvPr id="10" name="Picture 9" descr="A black background with blue text&#10;&#10;Description automatically generated">
            <a:extLst>
              <a:ext uri="{FF2B5EF4-FFF2-40B4-BE49-F238E27FC236}">
                <a16:creationId xmlns:a16="http://schemas.microsoft.com/office/drawing/2014/main" id="{C2E4800E-FE36-7A7D-8BC6-C5E3C2371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 y="5212080"/>
            <a:ext cx="1828800" cy="629174"/>
          </a:xfrm>
          <a:prstGeom prst="rect">
            <a:avLst/>
          </a:prstGeom>
        </p:spPr>
      </p:pic>
      <p:sp>
        <p:nvSpPr>
          <p:cNvPr id="2" name="TextBox 1">
            <a:extLst>
              <a:ext uri="{FF2B5EF4-FFF2-40B4-BE49-F238E27FC236}">
                <a16:creationId xmlns:a16="http://schemas.microsoft.com/office/drawing/2014/main" id="{6242BAE6-F6DA-4536-6F0B-0BF8FF90BFD5}"/>
              </a:ext>
            </a:extLst>
          </p:cNvPr>
          <p:cNvSpPr txBox="1"/>
          <p:nvPr/>
        </p:nvSpPr>
        <p:spPr>
          <a:xfrm>
            <a:off x="7543800" y="6583680"/>
            <a:ext cx="4343400" cy="182880"/>
          </a:xfrm>
          <a:prstGeom prst="rect">
            <a:avLst/>
          </a:prstGeom>
          <a:noFill/>
        </p:spPr>
        <p:txBody>
          <a:bodyPr wrap="square" rtlCol="0">
            <a:spAutoFit/>
          </a:bodyPr>
          <a:lstStyle/>
          <a:p>
            <a:pPr algn="r"/>
            <a:r>
              <a:rPr lang="en-US" sz="600">
                <a:solidFill>
                  <a:schemeClr val="bg1"/>
                </a:solidFill>
                <a:latin typeface="Azo Sans" panose="020B0603030303020204" pitchFamily="34" charset="0"/>
              </a:rPr>
              <a:t>Copyright © 2025 IMB, Global Research</a:t>
            </a:r>
          </a:p>
        </p:txBody>
      </p:sp>
      <p:sp>
        <p:nvSpPr>
          <p:cNvPr id="6" name="TextBox 5">
            <a:extLst>
              <a:ext uri="{FF2B5EF4-FFF2-40B4-BE49-F238E27FC236}">
                <a16:creationId xmlns:a16="http://schemas.microsoft.com/office/drawing/2014/main" id="{9CB73DDF-4841-02D8-95C1-31A59F8B16D9}"/>
              </a:ext>
            </a:extLst>
          </p:cNvPr>
          <p:cNvSpPr txBox="1"/>
          <p:nvPr/>
        </p:nvSpPr>
        <p:spPr>
          <a:xfrm>
            <a:off x="284770" y="6583680"/>
            <a:ext cx="4287230" cy="184666"/>
          </a:xfrm>
          <a:prstGeom prst="rect">
            <a:avLst/>
          </a:prstGeom>
          <a:noFill/>
        </p:spPr>
        <p:txBody>
          <a:bodyPr wrap="square" rtlCol="0">
            <a:spAutoFit/>
          </a:bodyPr>
          <a:lstStyle/>
          <a:p>
            <a:r>
              <a:rPr lang="en-US" sz="600">
                <a:solidFill>
                  <a:schemeClr val="bg1"/>
                </a:solidFill>
                <a:latin typeface="Azo Sans" panose="020B0603030303020204" pitchFamily="34" charset="0"/>
              </a:rPr>
              <a:t>People Group, Population, and Dying Daily estimates are as of 1/1/2025</a:t>
            </a:r>
          </a:p>
        </p:txBody>
      </p:sp>
    </p:spTree>
    <p:extLst>
      <p:ext uri="{BB962C8B-B14F-4D97-AF65-F5344CB8AC3E}">
        <p14:creationId xmlns:p14="http://schemas.microsoft.com/office/powerpoint/2010/main" val="132650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09CB2-E081-E431-8285-3237136DD86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B2D2DC5-FD16-3188-56F4-FFA09BFE6736}"/>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0" y="2492"/>
            <a:ext cx="12188952" cy="6853016"/>
          </a:xfrm>
          <a:prstGeom prst="rect">
            <a:avLst/>
          </a:prstGeom>
        </p:spPr>
      </p:pic>
      <p:sp>
        <p:nvSpPr>
          <p:cNvPr id="3" name="TextBox 2">
            <a:extLst>
              <a:ext uri="{FF2B5EF4-FFF2-40B4-BE49-F238E27FC236}">
                <a16:creationId xmlns:a16="http://schemas.microsoft.com/office/drawing/2014/main" id="{841B9A47-1E41-3410-95F8-DACE0E61BD84}"/>
              </a:ext>
            </a:extLst>
          </p:cNvPr>
          <p:cNvSpPr txBox="1"/>
          <p:nvPr/>
        </p:nvSpPr>
        <p:spPr>
          <a:xfrm>
            <a:off x="365760" y="457200"/>
            <a:ext cx="7330440" cy="457200"/>
          </a:xfrm>
          <a:prstGeom prst="rect">
            <a:avLst/>
          </a:prstGeom>
          <a:noFill/>
        </p:spPr>
        <p:txBody>
          <a:bodyPr wrap="square" rtlCol="0">
            <a:spAutoFit/>
          </a:bodyPr>
          <a:lstStyle/>
          <a:p>
            <a:pPr algn="ctr"/>
            <a:r>
              <a:rPr lang="en-US" sz="2800" b="1" spc="100">
                <a:solidFill>
                  <a:schemeClr val="bg1"/>
                </a:solidFill>
                <a:latin typeface="Azo Sans Light" panose="020B0403030303020204" pitchFamily="34" charset="0"/>
              </a:rPr>
              <a:t>European Peoples</a:t>
            </a:r>
          </a:p>
        </p:txBody>
      </p:sp>
      <p:sp>
        <p:nvSpPr>
          <p:cNvPr id="5" name="TextBox 4">
            <a:extLst>
              <a:ext uri="{FF2B5EF4-FFF2-40B4-BE49-F238E27FC236}">
                <a16:creationId xmlns:a16="http://schemas.microsoft.com/office/drawing/2014/main" id="{A26089FE-B876-A092-9C97-F8A52B6C2258}"/>
              </a:ext>
            </a:extLst>
          </p:cNvPr>
          <p:cNvSpPr txBox="1"/>
          <p:nvPr/>
        </p:nvSpPr>
        <p:spPr>
          <a:xfrm>
            <a:off x="-76200" y="3462114"/>
            <a:ext cx="3050177" cy="861774"/>
          </a:xfrm>
          <a:prstGeom prst="rect">
            <a:avLst/>
          </a:prstGeom>
          <a:noFill/>
        </p:spPr>
        <p:txBody>
          <a:bodyPr wrap="square" rtlCol="0">
            <a:spAutoFit/>
          </a:bodyPr>
          <a:lstStyle/>
          <a:p>
            <a:pPr algn="ctr"/>
            <a:r>
              <a:rPr lang="en-US" sz="1600" b="1" dirty="0">
                <a:solidFill>
                  <a:srgbClr val="B83A4B"/>
                </a:solidFill>
                <a:latin typeface="Azo Sans" panose="020B0603030303020204" pitchFamily="34" charset="0"/>
              </a:rPr>
              <a:t>European Peoples</a:t>
            </a:r>
          </a:p>
          <a:p>
            <a:pPr algn="ctr">
              <a:spcBef>
                <a:spcPts val="600"/>
              </a:spcBef>
            </a:pPr>
            <a:r>
              <a:rPr lang="en-US" sz="1200" b="1" dirty="0">
                <a:solidFill>
                  <a:srgbClr val="B83A4B"/>
                </a:solidFill>
                <a:latin typeface="Azo Sans" panose="020B0603030303020204" pitchFamily="34" charset="0"/>
              </a:rPr>
              <a:t>783</a:t>
            </a:r>
            <a:r>
              <a:rPr lang="en-US" sz="1200" dirty="0">
                <a:solidFill>
                  <a:srgbClr val="B83A4B"/>
                </a:solidFill>
                <a:latin typeface="Azo Sans" panose="020B0603030303020204" pitchFamily="34" charset="0"/>
              </a:rPr>
              <a:t> </a:t>
            </a:r>
            <a:r>
              <a:rPr lang="en-US" sz="1200" b="1" dirty="0">
                <a:solidFill>
                  <a:srgbClr val="B83A4B"/>
                </a:solidFill>
                <a:latin typeface="Azo Sans" panose="020B0603030303020204" pitchFamily="34" charset="0"/>
              </a:rPr>
              <a:t>million</a:t>
            </a:r>
            <a:r>
              <a:rPr lang="en-US" sz="1200" dirty="0">
                <a:solidFill>
                  <a:srgbClr val="B83A4B"/>
                </a:solidFill>
                <a:latin typeface="Azo Sans" panose="020B0603030303020204" pitchFamily="34" charset="0"/>
              </a:rPr>
              <a:t> people</a:t>
            </a:r>
          </a:p>
          <a:p>
            <a:pPr algn="ctr">
              <a:spcBef>
                <a:spcPts val="600"/>
              </a:spcBef>
            </a:pPr>
            <a:r>
              <a:rPr lang="en-US" sz="1200" b="1" dirty="0">
                <a:solidFill>
                  <a:srgbClr val="B83A4B"/>
                </a:solidFill>
                <a:latin typeface="Azo Sans" panose="020B0603030303020204" pitchFamily="34" charset="0"/>
              </a:rPr>
              <a:t>16,502</a:t>
            </a:r>
            <a:r>
              <a:rPr lang="en-US" sz="1200" dirty="0">
                <a:solidFill>
                  <a:srgbClr val="B83A4B"/>
                </a:solidFill>
                <a:latin typeface="Azo Sans" panose="020B0603030303020204" pitchFamily="34" charset="0"/>
              </a:rPr>
              <a:t> are Dying Daily without Christ</a:t>
            </a:r>
          </a:p>
        </p:txBody>
      </p:sp>
      <p:pic>
        <p:nvPicPr>
          <p:cNvPr id="10" name="Picture 9" descr="A black background with blue text&#10;&#10;Description automatically generated">
            <a:extLst>
              <a:ext uri="{FF2B5EF4-FFF2-40B4-BE49-F238E27FC236}">
                <a16:creationId xmlns:a16="http://schemas.microsoft.com/office/drawing/2014/main" id="{1D70626D-40C1-7DFD-7C92-AEAE926AC7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00" y="5212080"/>
            <a:ext cx="1828800" cy="629174"/>
          </a:xfrm>
          <a:prstGeom prst="rect">
            <a:avLst/>
          </a:prstGeom>
        </p:spPr>
      </p:pic>
      <p:sp>
        <p:nvSpPr>
          <p:cNvPr id="2" name="TextBox 1">
            <a:extLst>
              <a:ext uri="{FF2B5EF4-FFF2-40B4-BE49-F238E27FC236}">
                <a16:creationId xmlns:a16="http://schemas.microsoft.com/office/drawing/2014/main" id="{EDEE36FC-A3AA-8558-D9F0-768968ABA0B8}"/>
              </a:ext>
            </a:extLst>
          </p:cNvPr>
          <p:cNvSpPr txBox="1"/>
          <p:nvPr/>
        </p:nvSpPr>
        <p:spPr>
          <a:xfrm>
            <a:off x="7543800" y="6583680"/>
            <a:ext cx="4343400" cy="182880"/>
          </a:xfrm>
          <a:prstGeom prst="rect">
            <a:avLst/>
          </a:prstGeom>
          <a:noFill/>
        </p:spPr>
        <p:txBody>
          <a:bodyPr wrap="square" rtlCol="0">
            <a:spAutoFit/>
          </a:bodyPr>
          <a:lstStyle/>
          <a:p>
            <a:pPr algn="r"/>
            <a:r>
              <a:rPr lang="en-US" sz="600">
                <a:solidFill>
                  <a:schemeClr val="bg1"/>
                </a:solidFill>
                <a:latin typeface="Azo Sans" panose="020B0603030303020204" pitchFamily="34" charset="0"/>
              </a:rPr>
              <a:t>Copyright © 2025 IMB, Global Research</a:t>
            </a:r>
          </a:p>
        </p:txBody>
      </p:sp>
      <p:sp>
        <p:nvSpPr>
          <p:cNvPr id="6" name="TextBox 5">
            <a:extLst>
              <a:ext uri="{FF2B5EF4-FFF2-40B4-BE49-F238E27FC236}">
                <a16:creationId xmlns:a16="http://schemas.microsoft.com/office/drawing/2014/main" id="{1F71A887-69F3-2744-6BE8-8E11FAB38030}"/>
              </a:ext>
            </a:extLst>
          </p:cNvPr>
          <p:cNvSpPr txBox="1"/>
          <p:nvPr/>
        </p:nvSpPr>
        <p:spPr>
          <a:xfrm>
            <a:off x="284770" y="6583680"/>
            <a:ext cx="4287230" cy="184666"/>
          </a:xfrm>
          <a:prstGeom prst="rect">
            <a:avLst/>
          </a:prstGeom>
          <a:noFill/>
        </p:spPr>
        <p:txBody>
          <a:bodyPr wrap="square" rtlCol="0">
            <a:spAutoFit/>
          </a:bodyPr>
          <a:lstStyle/>
          <a:p>
            <a:r>
              <a:rPr lang="en-US" sz="600">
                <a:solidFill>
                  <a:schemeClr val="bg1"/>
                </a:solidFill>
                <a:latin typeface="Azo Sans" panose="020B0603030303020204" pitchFamily="34" charset="0"/>
              </a:rPr>
              <a:t>People Group, Population, and Dying Daily estimates are as of 1/1/2025</a:t>
            </a:r>
          </a:p>
        </p:txBody>
      </p:sp>
    </p:spTree>
    <p:extLst>
      <p:ext uri="{BB962C8B-B14F-4D97-AF65-F5344CB8AC3E}">
        <p14:creationId xmlns:p14="http://schemas.microsoft.com/office/powerpoint/2010/main" val="219033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E89E2-D0F1-7EC5-EFC8-0759286322E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333C154-D992-EE91-E7A8-1E93A2B430E4}"/>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0" y="2492"/>
            <a:ext cx="12188952" cy="6853016"/>
          </a:xfrm>
          <a:prstGeom prst="rect">
            <a:avLst/>
          </a:prstGeom>
        </p:spPr>
      </p:pic>
      <p:sp>
        <p:nvSpPr>
          <p:cNvPr id="3" name="TextBox 2">
            <a:extLst>
              <a:ext uri="{FF2B5EF4-FFF2-40B4-BE49-F238E27FC236}">
                <a16:creationId xmlns:a16="http://schemas.microsoft.com/office/drawing/2014/main" id="{DEEC7717-BF49-E9DF-CD84-292082E455E1}"/>
              </a:ext>
            </a:extLst>
          </p:cNvPr>
          <p:cNvSpPr txBox="1"/>
          <p:nvPr/>
        </p:nvSpPr>
        <p:spPr>
          <a:xfrm>
            <a:off x="1295400" y="457200"/>
            <a:ext cx="8915400" cy="457200"/>
          </a:xfrm>
          <a:prstGeom prst="rect">
            <a:avLst/>
          </a:prstGeom>
          <a:noFill/>
        </p:spPr>
        <p:txBody>
          <a:bodyPr wrap="square" rtlCol="0">
            <a:spAutoFit/>
          </a:bodyPr>
          <a:lstStyle/>
          <a:p>
            <a:pPr algn="ctr"/>
            <a:r>
              <a:rPr lang="en-US" sz="2800" b="1" spc="100">
                <a:solidFill>
                  <a:schemeClr val="bg1"/>
                </a:solidFill>
                <a:latin typeface="Azo Sans Light" panose="020B0403030303020204" pitchFamily="34" charset="0"/>
              </a:rPr>
              <a:t>Northern African and Middle Eastern Peoples</a:t>
            </a:r>
          </a:p>
        </p:txBody>
      </p:sp>
      <p:sp>
        <p:nvSpPr>
          <p:cNvPr id="5" name="TextBox 4">
            <a:extLst>
              <a:ext uri="{FF2B5EF4-FFF2-40B4-BE49-F238E27FC236}">
                <a16:creationId xmlns:a16="http://schemas.microsoft.com/office/drawing/2014/main" id="{A02CB7AF-7C9D-5553-9990-D0F1FA6F6571}"/>
              </a:ext>
            </a:extLst>
          </p:cNvPr>
          <p:cNvSpPr txBox="1"/>
          <p:nvPr/>
        </p:nvSpPr>
        <p:spPr>
          <a:xfrm>
            <a:off x="1600200" y="4552631"/>
            <a:ext cx="3050177" cy="1107996"/>
          </a:xfrm>
          <a:prstGeom prst="rect">
            <a:avLst/>
          </a:prstGeom>
          <a:noFill/>
        </p:spPr>
        <p:txBody>
          <a:bodyPr wrap="square" rtlCol="0">
            <a:spAutoFit/>
          </a:bodyPr>
          <a:lstStyle/>
          <a:p>
            <a:pPr algn="ctr"/>
            <a:r>
              <a:rPr lang="en-US" sz="1600" b="1" dirty="0">
                <a:solidFill>
                  <a:srgbClr val="B83A4B"/>
                </a:solidFill>
                <a:latin typeface="Azo Sans" panose="020B0603030303020204" pitchFamily="34" charset="0"/>
              </a:rPr>
              <a:t>Northern African and Middle Eastern Peoples</a:t>
            </a:r>
          </a:p>
          <a:p>
            <a:pPr algn="ctr">
              <a:spcBef>
                <a:spcPts val="600"/>
              </a:spcBef>
            </a:pPr>
            <a:r>
              <a:rPr lang="en-US" sz="1200" b="1" dirty="0">
                <a:solidFill>
                  <a:srgbClr val="B83A4B"/>
                </a:solidFill>
                <a:latin typeface="Azo Sans" panose="020B0603030303020204" pitchFamily="34" charset="0"/>
              </a:rPr>
              <a:t>621</a:t>
            </a:r>
            <a:r>
              <a:rPr lang="en-US" sz="1200" dirty="0">
                <a:solidFill>
                  <a:srgbClr val="B83A4B"/>
                </a:solidFill>
                <a:latin typeface="Azo Sans" panose="020B0603030303020204" pitchFamily="34" charset="0"/>
              </a:rPr>
              <a:t> </a:t>
            </a:r>
            <a:r>
              <a:rPr lang="en-US" sz="1200" b="1" dirty="0">
                <a:solidFill>
                  <a:srgbClr val="B83A4B"/>
                </a:solidFill>
                <a:latin typeface="Azo Sans" panose="020B0603030303020204" pitchFamily="34" charset="0"/>
              </a:rPr>
              <a:t>million</a:t>
            </a:r>
            <a:r>
              <a:rPr lang="en-US" sz="1200" dirty="0">
                <a:solidFill>
                  <a:srgbClr val="B83A4B"/>
                </a:solidFill>
                <a:latin typeface="Azo Sans" panose="020B0603030303020204" pitchFamily="34" charset="0"/>
              </a:rPr>
              <a:t> people</a:t>
            </a:r>
          </a:p>
          <a:p>
            <a:pPr algn="ctr">
              <a:spcBef>
                <a:spcPts val="600"/>
              </a:spcBef>
            </a:pPr>
            <a:r>
              <a:rPr lang="en-US" sz="1200" b="1" dirty="0">
                <a:solidFill>
                  <a:srgbClr val="B83A4B"/>
                </a:solidFill>
                <a:latin typeface="Azo Sans" panose="020B0603030303020204" pitchFamily="34" charset="0"/>
              </a:rPr>
              <a:t>13,055</a:t>
            </a:r>
            <a:r>
              <a:rPr lang="en-US" sz="1200" dirty="0">
                <a:solidFill>
                  <a:srgbClr val="B83A4B"/>
                </a:solidFill>
                <a:latin typeface="Azo Sans" panose="020B0603030303020204" pitchFamily="34" charset="0"/>
              </a:rPr>
              <a:t> are Dying Daily without Christ</a:t>
            </a:r>
          </a:p>
        </p:txBody>
      </p:sp>
      <p:pic>
        <p:nvPicPr>
          <p:cNvPr id="10" name="Picture 9" descr="A black background with blue text&#10;&#10;Description automatically generated">
            <a:extLst>
              <a:ext uri="{FF2B5EF4-FFF2-40B4-BE49-F238E27FC236}">
                <a16:creationId xmlns:a16="http://schemas.microsoft.com/office/drawing/2014/main" id="{7AD05786-C919-9AF2-CCE0-F6F01CC6F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00" y="1188720"/>
            <a:ext cx="1828800" cy="629174"/>
          </a:xfrm>
          <a:prstGeom prst="rect">
            <a:avLst/>
          </a:prstGeom>
        </p:spPr>
      </p:pic>
      <p:sp>
        <p:nvSpPr>
          <p:cNvPr id="2" name="TextBox 1">
            <a:extLst>
              <a:ext uri="{FF2B5EF4-FFF2-40B4-BE49-F238E27FC236}">
                <a16:creationId xmlns:a16="http://schemas.microsoft.com/office/drawing/2014/main" id="{27CEE798-7BFC-3909-66B7-49F0567F8605}"/>
              </a:ext>
            </a:extLst>
          </p:cNvPr>
          <p:cNvSpPr txBox="1"/>
          <p:nvPr/>
        </p:nvSpPr>
        <p:spPr>
          <a:xfrm>
            <a:off x="7543800" y="6583680"/>
            <a:ext cx="4343400" cy="182880"/>
          </a:xfrm>
          <a:prstGeom prst="rect">
            <a:avLst/>
          </a:prstGeom>
          <a:noFill/>
        </p:spPr>
        <p:txBody>
          <a:bodyPr wrap="square" rtlCol="0">
            <a:spAutoFit/>
          </a:bodyPr>
          <a:lstStyle/>
          <a:p>
            <a:pPr algn="r"/>
            <a:r>
              <a:rPr lang="en-US" sz="600">
                <a:solidFill>
                  <a:schemeClr val="bg1"/>
                </a:solidFill>
                <a:latin typeface="Azo Sans" panose="020B0603030303020204" pitchFamily="34" charset="0"/>
              </a:rPr>
              <a:t>Copyright © 2025 IMB, Global Research</a:t>
            </a:r>
          </a:p>
        </p:txBody>
      </p:sp>
      <p:sp>
        <p:nvSpPr>
          <p:cNvPr id="6" name="TextBox 5">
            <a:extLst>
              <a:ext uri="{FF2B5EF4-FFF2-40B4-BE49-F238E27FC236}">
                <a16:creationId xmlns:a16="http://schemas.microsoft.com/office/drawing/2014/main" id="{E4FCBEE0-F5C5-0DA3-AAFB-C2CAFB8682B1}"/>
              </a:ext>
            </a:extLst>
          </p:cNvPr>
          <p:cNvSpPr txBox="1"/>
          <p:nvPr/>
        </p:nvSpPr>
        <p:spPr>
          <a:xfrm>
            <a:off x="284770" y="6583680"/>
            <a:ext cx="4287230" cy="184666"/>
          </a:xfrm>
          <a:prstGeom prst="rect">
            <a:avLst/>
          </a:prstGeom>
          <a:noFill/>
        </p:spPr>
        <p:txBody>
          <a:bodyPr wrap="square" rtlCol="0">
            <a:spAutoFit/>
          </a:bodyPr>
          <a:lstStyle/>
          <a:p>
            <a:r>
              <a:rPr lang="en-US" sz="600">
                <a:solidFill>
                  <a:schemeClr val="bg1"/>
                </a:solidFill>
                <a:latin typeface="Azo Sans" panose="020B0603030303020204" pitchFamily="34" charset="0"/>
              </a:rPr>
              <a:t>People Group, Population, and Dying Daily estimates are as of 1/1/2025</a:t>
            </a:r>
          </a:p>
        </p:txBody>
      </p:sp>
    </p:spTree>
    <p:extLst>
      <p:ext uri="{BB962C8B-B14F-4D97-AF65-F5344CB8AC3E}">
        <p14:creationId xmlns:p14="http://schemas.microsoft.com/office/powerpoint/2010/main" val="281320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3B229-82A4-2008-617D-5DA364D9D5A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FA76FC0-1B29-C8D5-7D7F-35F815632130}"/>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0" y="2492"/>
            <a:ext cx="12188951" cy="6853016"/>
          </a:xfrm>
          <a:prstGeom prst="rect">
            <a:avLst/>
          </a:prstGeom>
        </p:spPr>
      </p:pic>
      <p:sp>
        <p:nvSpPr>
          <p:cNvPr id="3" name="TextBox 2">
            <a:extLst>
              <a:ext uri="{FF2B5EF4-FFF2-40B4-BE49-F238E27FC236}">
                <a16:creationId xmlns:a16="http://schemas.microsoft.com/office/drawing/2014/main" id="{5924F80C-0B8E-5F93-8166-6D655582D789}"/>
              </a:ext>
            </a:extLst>
          </p:cNvPr>
          <p:cNvSpPr txBox="1"/>
          <p:nvPr/>
        </p:nvSpPr>
        <p:spPr>
          <a:xfrm>
            <a:off x="304800" y="457200"/>
            <a:ext cx="4419600" cy="457200"/>
          </a:xfrm>
          <a:prstGeom prst="rect">
            <a:avLst/>
          </a:prstGeom>
          <a:noFill/>
        </p:spPr>
        <p:txBody>
          <a:bodyPr wrap="square" rtlCol="0">
            <a:spAutoFit/>
          </a:bodyPr>
          <a:lstStyle/>
          <a:p>
            <a:pPr algn="ctr"/>
            <a:r>
              <a:rPr lang="en-US" sz="2800" b="1" spc="100">
                <a:solidFill>
                  <a:schemeClr val="bg1"/>
                </a:solidFill>
                <a:latin typeface="Azo Sans Light" panose="020B0403030303020204" pitchFamily="34" charset="0"/>
              </a:rPr>
              <a:t>South Asian Peoples</a:t>
            </a:r>
          </a:p>
        </p:txBody>
      </p:sp>
      <p:sp>
        <p:nvSpPr>
          <p:cNvPr id="5" name="TextBox 4">
            <a:extLst>
              <a:ext uri="{FF2B5EF4-FFF2-40B4-BE49-F238E27FC236}">
                <a16:creationId xmlns:a16="http://schemas.microsoft.com/office/drawing/2014/main" id="{B1243110-C119-C6F7-20A2-6956861844EE}"/>
              </a:ext>
            </a:extLst>
          </p:cNvPr>
          <p:cNvSpPr txBox="1"/>
          <p:nvPr/>
        </p:nvSpPr>
        <p:spPr>
          <a:xfrm>
            <a:off x="1295400" y="3733800"/>
            <a:ext cx="3050177" cy="861774"/>
          </a:xfrm>
          <a:prstGeom prst="rect">
            <a:avLst/>
          </a:prstGeom>
          <a:noFill/>
        </p:spPr>
        <p:txBody>
          <a:bodyPr wrap="square" rtlCol="0">
            <a:spAutoFit/>
          </a:bodyPr>
          <a:lstStyle/>
          <a:p>
            <a:pPr algn="ctr"/>
            <a:r>
              <a:rPr lang="en-US" sz="1600" b="1" dirty="0">
                <a:solidFill>
                  <a:srgbClr val="B83A4B"/>
                </a:solidFill>
                <a:latin typeface="Azo Sans" panose="020B0603030303020204" pitchFamily="34" charset="0"/>
              </a:rPr>
              <a:t>South Asian Peoples</a:t>
            </a:r>
          </a:p>
          <a:p>
            <a:pPr algn="ctr">
              <a:spcBef>
                <a:spcPts val="600"/>
              </a:spcBef>
            </a:pPr>
            <a:r>
              <a:rPr lang="en-US" sz="1200" b="1" dirty="0">
                <a:solidFill>
                  <a:srgbClr val="B83A4B"/>
                </a:solidFill>
                <a:latin typeface="Azo Sans" panose="020B0603030303020204" pitchFamily="34" charset="0"/>
              </a:rPr>
              <a:t>1.9 billion </a:t>
            </a:r>
            <a:r>
              <a:rPr lang="en-US" sz="1200" dirty="0">
                <a:solidFill>
                  <a:srgbClr val="B83A4B"/>
                </a:solidFill>
                <a:latin typeface="Azo Sans" panose="020B0603030303020204" pitchFamily="34" charset="0"/>
              </a:rPr>
              <a:t>people</a:t>
            </a:r>
          </a:p>
          <a:p>
            <a:pPr algn="ctr">
              <a:spcBef>
                <a:spcPts val="600"/>
              </a:spcBef>
            </a:pPr>
            <a:r>
              <a:rPr lang="en-US" sz="1200" b="1" dirty="0">
                <a:solidFill>
                  <a:srgbClr val="B83A4B"/>
                </a:solidFill>
                <a:latin typeface="Azo Sans" panose="020B0603030303020204" pitchFamily="34" charset="0"/>
              </a:rPr>
              <a:t>40,457</a:t>
            </a:r>
            <a:r>
              <a:rPr lang="en-US" sz="1200" dirty="0">
                <a:solidFill>
                  <a:srgbClr val="B83A4B"/>
                </a:solidFill>
                <a:latin typeface="Azo Sans" panose="020B0603030303020204" pitchFamily="34" charset="0"/>
              </a:rPr>
              <a:t> are Dying Daily without Christ</a:t>
            </a:r>
          </a:p>
        </p:txBody>
      </p:sp>
      <p:pic>
        <p:nvPicPr>
          <p:cNvPr id="10" name="Picture 9" descr="A black background with blue text&#10;&#10;Description automatically generated">
            <a:extLst>
              <a:ext uri="{FF2B5EF4-FFF2-40B4-BE49-F238E27FC236}">
                <a16:creationId xmlns:a16="http://schemas.microsoft.com/office/drawing/2014/main" id="{6F414635-C78F-3190-9B20-8FF64929D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00" y="5212080"/>
            <a:ext cx="1828800" cy="629174"/>
          </a:xfrm>
          <a:prstGeom prst="rect">
            <a:avLst/>
          </a:prstGeom>
        </p:spPr>
      </p:pic>
      <p:sp>
        <p:nvSpPr>
          <p:cNvPr id="2" name="TextBox 1">
            <a:extLst>
              <a:ext uri="{FF2B5EF4-FFF2-40B4-BE49-F238E27FC236}">
                <a16:creationId xmlns:a16="http://schemas.microsoft.com/office/drawing/2014/main" id="{74BC4F76-93A4-B2A5-CCE1-4D6A742F448F}"/>
              </a:ext>
            </a:extLst>
          </p:cNvPr>
          <p:cNvSpPr txBox="1"/>
          <p:nvPr/>
        </p:nvSpPr>
        <p:spPr>
          <a:xfrm>
            <a:off x="7543800" y="6583680"/>
            <a:ext cx="4343400" cy="182880"/>
          </a:xfrm>
          <a:prstGeom prst="rect">
            <a:avLst/>
          </a:prstGeom>
          <a:noFill/>
        </p:spPr>
        <p:txBody>
          <a:bodyPr wrap="square" rtlCol="0">
            <a:spAutoFit/>
          </a:bodyPr>
          <a:lstStyle/>
          <a:p>
            <a:pPr algn="r"/>
            <a:r>
              <a:rPr lang="en-US" sz="600">
                <a:solidFill>
                  <a:schemeClr val="bg1"/>
                </a:solidFill>
                <a:latin typeface="Azo Sans" panose="020B0603030303020204" pitchFamily="34" charset="0"/>
              </a:rPr>
              <a:t>Copyright © 2025 IMB, Global Research</a:t>
            </a:r>
          </a:p>
        </p:txBody>
      </p:sp>
      <p:sp>
        <p:nvSpPr>
          <p:cNvPr id="6" name="TextBox 5">
            <a:extLst>
              <a:ext uri="{FF2B5EF4-FFF2-40B4-BE49-F238E27FC236}">
                <a16:creationId xmlns:a16="http://schemas.microsoft.com/office/drawing/2014/main" id="{1FF3A992-DD88-EF8C-877F-21B71CC1AE16}"/>
              </a:ext>
            </a:extLst>
          </p:cNvPr>
          <p:cNvSpPr txBox="1"/>
          <p:nvPr/>
        </p:nvSpPr>
        <p:spPr>
          <a:xfrm>
            <a:off x="284770" y="6583680"/>
            <a:ext cx="4287230" cy="184666"/>
          </a:xfrm>
          <a:prstGeom prst="rect">
            <a:avLst/>
          </a:prstGeom>
          <a:noFill/>
        </p:spPr>
        <p:txBody>
          <a:bodyPr wrap="square" rtlCol="0">
            <a:spAutoFit/>
          </a:bodyPr>
          <a:lstStyle/>
          <a:p>
            <a:r>
              <a:rPr lang="en-US" sz="600">
                <a:solidFill>
                  <a:schemeClr val="bg1"/>
                </a:solidFill>
                <a:latin typeface="Azo Sans" panose="020B0603030303020204" pitchFamily="34" charset="0"/>
              </a:rPr>
              <a:t>People Group, Population, and Dying Daily estimates are as of 1/1/2025</a:t>
            </a:r>
          </a:p>
        </p:txBody>
      </p:sp>
    </p:spTree>
    <p:extLst>
      <p:ext uri="{BB962C8B-B14F-4D97-AF65-F5344CB8AC3E}">
        <p14:creationId xmlns:p14="http://schemas.microsoft.com/office/powerpoint/2010/main" val="284630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p:properties xmlns:p="http://schemas.microsoft.com/office/2006/metadata/properties" xmlns:xsi="http://www.w3.org/2001/XMLSchema-instance">
  <documentManagement>
    <lcf76f155ced4ddcb4097134ff3c332f xmlns="9b5afd84-3d95-4eae-8a54-ac27df908935">
      <Terms xmlns="http://schemas.microsoft.com/office/infopath/2007/PartnerControls"/>
    </lcf76f155ced4ddcb4097134ff3c332f>
    <PublishedPBI xmlns="9b5afd84-3d95-4eae-8a54-ac27df908935">false</PublishedPBI>
    <TaxCatchAll xmlns="b33c7cd5-7c49-44bb-ad28-1170a79a72c3" xsi:nil="true"/>
    <VizLicense xmlns="9b5afd84-3d95-4eae-8a54-ac27df908935" xsi:nil="true"/>
  </documentManagement>
</p:properties>
</file>

<file path=customXml/item5.xml><?xml version="1.0" encoding="utf-8"?>
<EsriMapsInfo xmlns="ESRI.ArcGIS.Mapping.OfficeIntegration.PowerPointInfo">
  <Version>Version1</Version>
  <RequiresSignIn>False</RequiresSignIn>
</EsriMapsInfo>
</file>

<file path=customXml/item6.xml><?xml version="1.0" encoding="utf-8"?>
<ct:contentTypeSchema xmlns:ct="http://schemas.microsoft.com/office/2006/metadata/contentType" xmlns:ma="http://schemas.microsoft.com/office/2006/metadata/properties/metaAttributes" ct:_="" ma:_="" ma:contentTypeName="Document" ma:contentTypeID="0x0101001FB1D980B6364B46B9732B5C8B746A88" ma:contentTypeVersion="15" ma:contentTypeDescription="Create a new document." ma:contentTypeScope="" ma:versionID="0cf981cbc918afcee126c2394b6688d6">
  <xsd:schema xmlns:xsd="http://www.w3.org/2001/XMLSchema" xmlns:xs="http://www.w3.org/2001/XMLSchema" xmlns:p="http://schemas.microsoft.com/office/2006/metadata/properties" xmlns:ns2="9b5afd84-3d95-4eae-8a54-ac27df908935" xmlns:ns3="b33c7cd5-7c49-44bb-ad28-1170a79a72c3" targetNamespace="http://schemas.microsoft.com/office/2006/metadata/properties" ma:root="true" ma:fieldsID="e3030695d3777ff9be2f21ced9c20fd0" ns2:_="" ns3:_="">
    <xsd:import namespace="9b5afd84-3d95-4eae-8a54-ac27df908935"/>
    <xsd:import namespace="b33c7cd5-7c49-44bb-ad28-1170a79a72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VizLicense" minOccurs="0"/>
                <xsd:element ref="ns2:PublishedPBI"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5afd84-3d95-4eae-8a54-ac27df9089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3f473f5-fa69-402b-b6e7-3ef715960da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VizLicense" ma:index="19" nillable="true" ma:displayName="Viz License" ma:description="Select any license that this PBI requires" ma:format="Dropdown" ma:internalName="VizLicense">
      <xsd:complexType>
        <xsd:complexContent>
          <xsd:extension base="dms:MultiChoice">
            <xsd:sequence>
              <xsd:element name="Value" maxOccurs="unbounded" minOccurs="0" nillable="true">
                <xsd:simpleType>
                  <xsd:restriction base="dms:Choice">
                    <xsd:enumeration value="ESRI"/>
                    <xsd:enumeration value="Zoom Charts"/>
                    <xsd:enumeration value="xViz"/>
                  </xsd:restriction>
                </xsd:simpleType>
              </xsd:element>
            </xsd:sequence>
          </xsd:extension>
        </xsd:complexContent>
      </xsd:complexType>
    </xsd:element>
    <xsd:element name="PublishedPBI" ma:index="20" nillable="true" ma:displayName="Published PBI" ma:default="0" ma:format="Dropdown" ma:internalName="PublishedPBI">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33c7cd5-7c49-44bb-ad28-1170a79a72c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656c928-ded1-4e58-8ba4-5ccedb327ff7}" ma:internalName="TaxCatchAll" ma:showField="CatchAllData" ma:web="b33c7cd5-7c49-44bb-ad28-1170a79a72c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24096C95-DF28-408A-BBAD-552A4EEB1F58}">
  <ds:schemaRefs>
    <ds:schemaRef ds:uri="http://schemas.microsoft.com/sharepoint/v3/contenttype/forms"/>
  </ds:schemaRefs>
</ds:datastoreItem>
</file>

<file path=customXml/itemProps2.xml><?xml version="1.0" encoding="utf-8"?>
<ds:datastoreItem xmlns:ds="http://schemas.openxmlformats.org/officeDocument/2006/customXml" ds:itemID="{FB6F445E-5ED3-4804-BF79-A282B7FFAB20}">
  <ds:schemaRefs>
    <ds:schemaRef ds:uri="ESRI.ArcGIS.Mapping.OfficeIntegration.PowerPointInfo"/>
  </ds:schemaRefs>
</ds:datastoreItem>
</file>

<file path=customXml/itemProps3.xml><?xml version="1.0" encoding="utf-8"?>
<ds:datastoreItem xmlns:ds="http://schemas.openxmlformats.org/officeDocument/2006/customXml" ds:itemID="{C1295D68-ADAF-4DA6-ABED-27C97D14F0BE}">
  <ds:schemaRefs>
    <ds:schemaRef ds:uri="ESRI.ArcGIS.Mapping.OfficeIntegration.PowerPointInfo"/>
  </ds:schemaRefs>
</ds:datastoreItem>
</file>

<file path=customXml/itemProps4.xml><?xml version="1.0" encoding="utf-8"?>
<ds:datastoreItem xmlns:ds="http://schemas.openxmlformats.org/officeDocument/2006/customXml" ds:itemID="{1A6D2715-3D96-4324-BAC1-01398DB63802}">
  <ds:schemaRefs>
    <ds:schemaRef ds:uri="9b5afd84-3d95-4eae-8a54-ac27df908935"/>
    <ds:schemaRef ds:uri="b33c7cd5-7c49-44bb-ad28-1170a79a72c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F7862E92-2347-4FC5-AFC8-75E1236BAE20}">
  <ds:schemaRefs>
    <ds:schemaRef ds:uri="ESRI.ArcGIS.Mapping.OfficeIntegration.PowerPointInfo"/>
  </ds:schemaRefs>
</ds:datastoreItem>
</file>

<file path=customXml/itemProps6.xml><?xml version="1.0" encoding="utf-8"?>
<ds:datastoreItem xmlns:ds="http://schemas.openxmlformats.org/officeDocument/2006/customXml" ds:itemID="{ED96DC93-4CD7-4A5F-976A-3851EFE337BA}">
  <ds:schemaRefs>
    <ds:schemaRef ds:uri="9b5afd84-3d95-4eae-8a54-ac27df908935"/>
    <ds:schemaRef ds:uri="b33c7cd5-7c49-44bb-ad28-1170a79a72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7.xml><?xml version="1.0" encoding="utf-8"?>
<ds:datastoreItem xmlns:ds="http://schemas.openxmlformats.org/officeDocument/2006/customXml" ds:itemID="{5BD556E1-BDAF-4941-A099-E02E3993BD7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6</TotalTime>
  <Words>1147</Words>
  <Application>Microsoft Office PowerPoint</Application>
  <PresentationFormat>Widescreen</PresentationFormat>
  <Paragraphs>108</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Azo Sans</vt:lpstr>
      <vt:lpstr>Azo Sans Light</vt:lpstr>
      <vt:lpstr>Azo Sans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jcourson</dc:creator>
  <cp:lastModifiedBy>Courson, Jim</cp:lastModifiedBy>
  <cp:revision>3</cp:revision>
  <cp:lastPrinted>2019-04-24T17:45:21Z</cp:lastPrinted>
  <dcterms:created xsi:type="dcterms:W3CDTF">2011-12-07T12:35:55Z</dcterms:created>
  <dcterms:modified xsi:type="dcterms:W3CDTF">2025-08-13T15:10:21Z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0x0101004149135C0107034181DD72EA8A402B47</vt:lpwstr>
  </property>
</Properties>
</file>